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313" r:id="rId4"/>
    <p:sldId id="257" r:id="rId5"/>
    <p:sldId id="314" r:id="rId6"/>
    <p:sldId id="259" r:id="rId7"/>
    <p:sldId id="260" r:id="rId8"/>
    <p:sldId id="261" r:id="rId9"/>
    <p:sldId id="315" r:id="rId10"/>
    <p:sldId id="262" r:id="rId11"/>
    <p:sldId id="263" r:id="rId12"/>
    <p:sldId id="264" r:id="rId13"/>
    <p:sldId id="267" r:id="rId14"/>
    <p:sldId id="265" r:id="rId15"/>
    <p:sldId id="266" r:id="rId16"/>
    <p:sldId id="268" r:id="rId17"/>
    <p:sldId id="269" r:id="rId18"/>
    <p:sldId id="270" r:id="rId19"/>
    <p:sldId id="271" r:id="rId20"/>
    <p:sldId id="318" r:id="rId21"/>
    <p:sldId id="319" r:id="rId22"/>
    <p:sldId id="320" r:id="rId23"/>
    <p:sldId id="317"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7" r:id="rId39"/>
    <p:sldId id="290" r:id="rId40"/>
    <p:sldId id="292" r:id="rId41"/>
    <p:sldId id="294" r:id="rId42"/>
    <p:sldId id="296" r:id="rId43"/>
    <p:sldId id="31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66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ink/ink1.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95.27508" units="1/cm"/>
          <inkml:channelProperty channel="Y" name="resolution" value="62.42775" units="1/cm"/>
          <inkml:channelProperty channel="T" name="resolution" value="1" units="1/dev"/>
        </inkml:channelProperties>
      </inkml:inkSource>
      <inkml:timestamp xml:id="ts0" timeString="2022-08-04T12:21:04.59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9016 13695 0,'0'30'250,"0"28"-250,0 1 16,0 28-16,0 1 0,0 0 16,0 0-16,29 146 15,-29 29 16,29-146-31,-29 30 0,29-30 32,1 0-17,-1-59 1,0 1 15,-29-30-15,0 0-16,29 1 15,1 28 1,58 1 0,-59-30-1,29 29 1,1-28 0,-30 28-1,30 1 1,-30-59-1,0 29 17,1 0-17,-1 1 1,0-30 0,0 0 15,1 0-16,-1 0 1,29 0 0,1 0-1,58 58 1,-58-58-16,87 59 16,0-59-1,-58 29 1,88 0 15,-30 0-15,-58-29-1,58 0 1,59 0 0,176-29-1,-176 0 1,117 0-1,-147-30-15,59 30 16,59-30 0,0 1-1,-118 29 1,-28-1 0,-89 30-1,1 0 1,29-29 249,-30 0-265,30-30 16,58 30-16,176-30 16,235-58-1,87 59 1,-410-1-16,234 30 16,-29 29-1,-29 0 1,-176 0-1,147 0 1,-89 0 0,30 29-1,-146-29-15,87 0 16,-58 0 0,-58 0-1,-60 0 1,-28-58-1,58-1 17,-29 30 202,205-30-218,555-175-1,235 30 1,-351 116-16,-468 88 0,28-59 16,177-29-1,-206 88 1,205-58-1,118 29 1,-235-1 0,-87 1-1,28-29 17,1 28-17,-88 30 1,-59-29-1,30 29 1,-59 0 0,0 0-1,-29 0 1,29 0 0,-58 0-1,-1 0 1,1 0-1,-30 0 1,59 0 0,-1 29-1,31 30 17,86 29-17,-174-59 1,58 0-1,29 30 1,88 58 0,-59-88-1,-29 30 1,-58-30 0,-30-29-1,0 0 1,0 0 15,1 29-15,-60-29 124,1 0-108,-29 0-32,-30 0 15,58 0-15</inkml:trace>
</inkml:ink>
</file>

<file path=ppt/ink/ink2.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95.27508" units="1/cm"/>
          <inkml:channelProperty channel="Y" name="resolution" value="62.42775" units="1/cm"/>
          <inkml:channelProperty channel="T" name="resolution" value="1" units="1/dev"/>
        </inkml:channelProperties>
      </inkml:inkSource>
      <inkml:timestamp xml:id="ts0" timeString="2022-08-04T12:20:41.898"/>
    </inkml:context>
    <inkml:brush xml:id="br0">
      <inkml:brushProperty name="width" value="0.05292" units="cm"/>
      <inkml:brushProperty name="height" value="0.05292" units="cm"/>
      <inkml:brushProperty name="color" value="#FF0000"/>
    </inkml:brush>
  </inkml:definitions>
  <inkml:trace contextRef="#ctx0" brushRef="#br0">8108 13227 0,'0'59'204,"0"-1"-189,88 147-15,-29-29 16,-30-1-16,205 235 15,29 29 1,-145-264-16,86 147 16,118 59-1,-29-59 17,29-88-17,205 175 1,-293-262-1,117 28 1,30-58 0,-205-58-1,28 29 1,31-30 0,57 59-1,1 0 1,0-87-1,-59-1 1,-58-29 0,292-88 15,88-58-15,351-88-1,-146 87-15,118 30 16,-148-29-1,-116 87 1,-469 30 0,-87-29-1,-30 28 1,-29 60 62,-29-1-62,0-29-1,87-29 95,235-118-95,146 1-15,176-30 16,556-87-16,-59 146 16,-117-29-1,-234 116 1,-58 30-1,-469 0 1,146 30 0,1-30-1,-59 0 1,146 29 0,-263-29-1,88 0 1,-147 0-1,59 0 1,-146 0 0,58-29-1,58-30 1,-58 1 0,88-59 15,-88 29-16,0 0 1,-29 0 0,29 30-1,-87 28 1,-30 1 0,58-29-1,-58 28 16,0-57-15,0-1 0,-146-176-1,-147 60 1,-117-60 0,118 89-16,-265-30 15,-145 0 1,438 205-1,-292-29-15,29-1 32,-292-57-17,351 57 1,-235 30 0,147-87-1,29-1 1,-205 0-1,527 88 1,-58 0 0,117 0-1,87 0 1,-146 0 0,147 29-1,-89 1 1,89-1-1,58 0 1,0 0 93,-117 30-62,-235 29-31,-58-59-16,-116-29 16,-60 117-16,-585-146 15,235 87 1,87-58-1,468 0 1,147 0 0,-176 30-1,235-1 1,-264 0 0,204 30-1,-116-30 16,234 0-31,-29 30 16,87-30 0,-29-29-16,59 29 15,0-29 1,-88 0 171,-88 0-187,-59 0 16,-672 0 0,204-88-1,0-58 1,440 88 0,116-1-1,117 59-15,-58-59 16,29 30-1,-29-59 1,0 59 0,-88-59-1,118 59 1,-89-29 0,117 28-1,1 30 16,-89 0-15,89 0 0,-59 0-1,58 0 1,-58 88 0,88-88-1,0 0 1,-1 29 156,1-29-157,29 30-15,-58-1 16,28 0-16,1 0 16,-29 1-1,28-1 1,1 0-1,0 0 1,29 1 0,-30-1-1</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8/4/2022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8/4/2022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customXml" Target="../ink/ink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latin typeface="+mn-lt"/>
              </a:rPr>
              <a:t>THE ROLE OF COURT IN PROMOTING EFFECTIVE IMPLEMENTATION OF THE ACJA 	&amp; ACJLs</a:t>
            </a:r>
          </a:p>
        </p:txBody>
      </p:sp>
    </p:spTree>
    <p:extLst>
      <p:ext uri="{BB962C8B-B14F-4D97-AF65-F5344CB8AC3E}">
        <p14:creationId xmlns:p14="http://schemas.microsoft.com/office/powerpoint/2010/main" val="1542520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Plea</a:t>
            </a:r>
          </a:p>
        </p:txBody>
      </p:sp>
      <p:sp>
        <p:nvSpPr>
          <p:cNvPr id="3" name="Content Placeholder 2"/>
          <p:cNvSpPr>
            <a:spLocks noGrp="1"/>
          </p:cNvSpPr>
          <p:nvPr>
            <p:ph idx="1"/>
          </p:nvPr>
        </p:nvSpPr>
        <p:spPr/>
        <p:txBody>
          <a:bodyPr/>
          <a:lstStyle/>
          <a:p>
            <a:pPr algn="just"/>
            <a:r>
              <a:rPr lang="en-US" dirty="0"/>
              <a:t>This is </a:t>
            </a:r>
            <a:r>
              <a:rPr lang="en-AE" dirty="0"/>
              <a:t>the opportunity giving</a:t>
            </a:r>
            <a:r>
              <a:rPr lang="en-US" dirty="0"/>
              <a:t> to the defendant to make </a:t>
            </a:r>
            <a:r>
              <a:rPr lang="en-AE" dirty="0"/>
              <a:t>his formal response</a:t>
            </a:r>
            <a:r>
              <a:rPr lang="en-US" dirty="0"/>
              <a:t> to the charge against him.</a:t>
            </a:r>
            <a:r>
              <a:rPr lang="en-AE" dirty="0"/>
              <a:t> </a:t>
            </a:r>
            <a:r>
              <a:rPr lang="en-US" dirty="0"/>
              <a:t>We saw that plea is taken at the point of arraignment.</a:t>
            </a:r>
          </a:p>
          <a:p>
            <a:pPr algn="just"/>
            <a:r>
              <a:rPr lang="en-US" dirty="0"/>
              <a:t>Types of Plea that the Defendant may make:</a:t>
            </a:r>
          </a:p>
          <a:p>
            <a:pPr marL="457200" indent="-457200" algn="just">
              <a:buAutoNum type="alphaLcPeriod"/>
            </a:pPr>
            <a:r>
              <a:rPr lang="en-AE" dirty="0"/>
              <a:t>guilty, </a:t>
            </a:r>
            <a:endParaRPr lang="en-US" dirty="0"/>
          </a:p>
          <a:p>
            <a:pPr marL="457200" indent="-457200" algn="just">
              <a:buAutoNum type="alphaLcPeriod"/>
            </a:pPr>
            <a:r>
              <a:rPr lang="en-AE" dirty="0"/>
              <a:t>not guilty or, </a:t>
            </a:r>
            <a:endParaRPr lang="en-US" dirty="0"/>
          </a:p>
          <a:p>
            <a:pPr marL="457200" indent="-457200" algn="just">
              <a:buAutoNum type="alphaLcPeriod"/>
            </a:pPr>
            <a:r>
              <a:rPr lang="en-AE" dirty="0"/>
              <a:t>no contest to the charge</a:t>
            </a:r>
            <a:endParaRPr lang="en-US" dirty="0"/>
          </a:p>
        </p:txBody>
      </p:sp>
    </p:spTree>
    <p:extLst>
      <p:ext uri="{BB962C8B-B14F-4D97-AF65-F5344CB8AC3E}">
        <p14:creationId xmlns:p14="http://schemas.microsoft.com/office/powerpoint/2010/main" val="2395076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2" algn="ctr" defTabSz="457200" rtl="0">
              <a:spcBef>
                <a:spcPct val="0"/>
              </a:spcBef>
            </a:pPr>
            <a:br>
              <a:rPr lang="en-US" sz="4000" b="1" dirty="0">
                <a:latin typeface="+mj-lt"/>
                <a:cs typeface="Times New Roman" panose="02020603050405020304" pitchFamily="18" charset="0"/>
              </a:rPr>
            </a:br>
            <a:r>
              <a:rPr lang="en-US" sz="4000" b="1" dirty="0">
                <a:latin typeface="+mj-lt"/>
                <a:cs typeface="Times New Roman" panose="02020603050405020304" pitchFamily="18" charset="0"/>
              </a:rPr>
              <a:t>Effects of plea</a:t>
            </a:r>
          </a:p>
        </p:txBody>
      </p:sp>
      <p:sp>
        <p:nvSpPr>
          <p:cNvPr id="3" name="Content Placeholder 2"/>
          <p:cNvSpPr>
            <a:spLocks noGrp="1"/>
          </p:cNvSpPr>
          <p:nvPr>
            <p:ph idx="1"/>
          </p:nvPr>
        </p:nvSpPr>
        <p:spPr/>
        <p:txBody>
          <a:bodyPr>
            <a:normAutofit fontScale="92500" lnSpcReduction="20000"/>
          </a:bodyPr>
          <a:lstStyle/>
          <a:p>
            <a:pPr lvl="0" algn="just"/>
            <a:r>
              <a:rPr lang="en-US" dirty="0"/>
              <a:t>Where the defendant pleads guilty and the court is satisfied that the defendant intends to admit the offence and shows no cause or no sufficient cause why sentence should not be passed, the trial court shall proceed to sentence.  Section 356(2)</a:t>
            </a:r>
          </a:p>
          <a:p>
            <a:pPr lvl="0" algn="just"/>
            <a:r>
              <a:rPr lang="en-US" dirty="0"/>
              <a:t>Where the defendant pleads not guilty, the defendant is deemed to have put himself on trial and the court shall direct all witnesses to leave the court. However, failure to comply with the direction of the court shall not invalidate the proceedings but would affect the weight of evidence given by that witness who fails to leave the court on the direction being given.</a:t>
            </a:r>
          </a:p>
          <a:p>
            <a:pPr marL="0" indent="0" algn="just">
              <a:buNone/>
            </a:pPr>
            <a:r>
              <a:rPr lang="en-US" dirty="0"/>
              <a:t>Section 356(3) ACJA.</a:t>
            </a:r>
          </a:p>
          <a:p>
            <a:pPr algn="just"/>
            <a:endParaRPr lang="en-US" dirty="0"/>
          </a:p>
        </p:txBody>
      </p:sp>
    </p:spTree>
    <p:extLst>
      <p:ext uri="{BB962C8B-B14F-4D97-AF65-F5344CB8AC3E}">
        <p14:creationId xmlns:p14="http://schemas.microsoft.com/office/powerpoint/2010/main" val="704951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Effects of Plea</a:t>
            </a:r>
          </a:p>
        </p:txBody>
      </p:sp>
      <p:sp>
        <p:nvSpPr>
          <p:cNvPr id="3" name="Content Placeholder 2"/>
          <p:cNvSpPr>
            <a:spLocks noGrp="1"/>
          </p:cNvSpPr>
          <p:nvPr>
            <p:ph idx="1"/>
          </p:nvPr>
        </p:nvSpPr>
        <p:spPr/>
        <p:txBody>
          <a:bodyPr>
            <a:normAutofit fontScale="70000" lnSpcReduction="20000"/>
          </a:bodyPr>
          <a:lstStyle/>
          <a:p>
            <a:pPr lvl="0" algn="just"/>
            <a:r>
              <a:rPr lang="en-US" dirty="0"/>
              <a:t>In capital offences the court shall proceed with the trial irrespective of the plea by the defendant. </a:t>
            </a:r>
          </a:p>
          <a:p>
            <a:pPr lvl="0" algn="just"/>
            <a:r>
              <a:rPr lang="en-US" dirty="0"/>
              <a:t>The trial court shall then proceed to hear the case of the prosecution as well as the case for the </a:t>
            </a:r>
            <a:r>
              <a:rPr lang="en-US" dirty="0" err="1"/>
              <a:t>defence</a:t>
            </a:r>
            <a:r>
              <a:rPr lang="en-US" dirty="0"/>
              <a:t> and such witnesses as the </a:t>
            </a:r>
            <a:r>
              <a:rPr lang="en-US" dirty="0" err="1"/>
              <a:t>defence</a:t>
            </a:r>
            <a:r>
              <a:rPr lang="en-US" dirty="0"/>
              <a:t> may call and such other evidence as he may adduce in his </a:t>
            </a:r>
            <a:r>
              <a:rPr lang="en-US" dirty="0" err="1"/>
              <a:t>defence</a:t>
            </a:r>
            <a:endParaRPr lang="en-US" dirty="0"/>
          </a:p>
          <a:p>
            <a:pPr lvl="0" algn="just"/>
            <a:r>
              <a:rPr lang="en-US" dirty="0"/>
              <a:t>The prosecutor and the defendant may put questions to each witness called by the other side and where the defendant gives evidence he may be cross-examined. </a:t>
            </a:r>
          </a:p>
          <a:p>
            <a:pPr lvl="0" algn="just"/>
            <a:r>
              <a:rPr lang="en-US" dirty="0"/>
              <a:t>Where the defendant is not represented by a legal practitioner, the court shall at the close of the examination of each witness for the prosecution ask the defendant whether he wishes to put any questions to that witness, and shall record the defendant’s answer. </a:t>
            </a:r>
          </a:p>
          <a:p>
            <a:pPr marL="0" indent="0" algn="just">
              <a:buNone/>
            </a:pPr>
            <a:r>
              <a:rPr lang="en-US" dirty="0"/>
              <a:t>Section 356(4) ACJA; Section 356(5) ACJA; Section 356(6) ACJA.</a:t>
            </a:r>
          </a:p>
          <a:p>
            <a:pPr marL="0" indent="0" algn="just">
              <a:buNone/>
            </a:pPr>
            <a:r>
              <a:rPr lang="en-US" dirty="0"/>
              <a:t>Note this applies to non-capital offences.</a:t>
            </a:r>
          </a:p>
          <a:p>
            <a:pPr marL="0" indent="0" algn="just">
              <a:buNone/>
            </a:pPr>
            <a:r>
              <a:rPr lang="en-US" dirty="0"/>
              <a:t>Section 356(7) ACJA.</a:t>
            </a:r>
          </a:p>
          <a:p>
            <a:pPr algn="just"/>
            <a:endParaRPr lang="en-US" dirty="0"/>
          </a:p>
        </p:txBody>
      </p:sp>
    </p:spTree>
    <p:extLst>
      <p:ext uri="{BB962C8B-B14F-4D97-AF65-F5344CB8AC3E}">
        <p14:creationId xmlns:p14="http://schemas.microsoft.com/office/powerpoint/2010/main" val="3270842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b="1" dirty="0"/>
              <a:t>Challenge to jurisdiction/other objections</a:t>
            </a:r>
          </a:p>
        </p:txBody>
      </p:sp>
      <p:sp>
        <p:nvSpPr>
          <p:cNvPr id="3" name="Content Placeholder 2"/>
          <p:cNvSpPr>
            <a:spLocks noGrp="1"/>
          </p:cNvSpPr>
          <p:nvPr>
            <p:ph idx="1"/>
          </p:nvPr>
        </p:nvSpPr>
        <p:spPr/>
        <p:txBody>
          <a:bodyPr>
            <a:normAutofit/>
          </a:bodyPr>
          <a:lstStyle/>
          <a:p>
            <a:pPr algn="just"/>
            <a:r>
              <a:rPr lang="en-AE" dirty="0"/>
              <a:t>Objection to the validity of the charge</a:t>
            </a:r>
            <a:r>
              <a:rPr lang="en-US" dirty="0"/>
              <a:t>,</a:t>
            </a:r>
            <a:r>
              <a:rPr lang="en-AE" dirty="0"/>
              <a:t> the information </a:t>
            </a:r>
            <a:r>
              <a:rPr lang="en-US" dirty="0"/>
              <a:t>or jurisdiction </a:t>
            </a:r>
            <a:r>
              <a:rPr lang="en-AE" dirty="0"/>
              <a:t>may be raised at any time before judgment but the ruling on the objection shall be at the time of delivery of judgment.</a:t>
            </a:r>
            <a:endParaRPr lang="en-US" dirty="0"/>
          </a:p>
          <a:p>
            <a:pPr marL="0" indent="0" algn="just">
              <a:buNone/>
            </a:pPr>
            <a:r>
              <a:rPr lang="en-US" dirty="0"/>
              <a:t>See</a:t>
            </a:r>
            <a:r>
              <a:rPr lang="en-AE" dirty="0"/>
              <a:t> </a:t>
            </a:r>
            <a:endParaRPr lang="en-US" dirty="0"/>
          </a:p>
          <a:p>
            <a:pPr marL="0" indent="0" algn="just">
              <a:buNone/>
            </a:pPr>
            <a:r>
              <a:rPr lang="en-US" dirty="0"/>
              <a:t> S</a:t>
            </a:r>
            <a:r>
              <a:rPr lang="en-AE" dirty="0"/>
              <a:t>ection 396(2) of the Administration of Criminal Justice Act, 2015,</a:t>
            </a:r>
            <a:endParaRPr lang="en-US" dirty="0"/>
          </a:p>
          <a:p>
            <a:pPr marL="0" indent="0" algn="just">
              <a:buNone/>
            </a:pPr>
            <a:r>
              <a:rPr lang="en-AE" b="1" dirty="0"/>
              <a:t>Destra Investments Ltd v. FRN (2018) 8 NWLR (pt1621) p335 P 335 at pp. 342-343, paras. H-8 </a:t>
            </a:r>
            <a:endParaRPr lang="en-US" dirty="0"/>
          </a:p>
          <a:p>
            <a:pPr algn="just"/>
            <a:endParaRPr lang="en-US" dirty="0"/>
          </a:p>
          <a:p>
            <a:pPr algn="just"/>
            <a:endParaRPr lang="en-US" dirty="0"/>
          </a:p>
        </p:txBody>
      </p:sp>
    </p:spTree>
    <p:extLst>
      <p:ext uri="{BB962C8B-B14F-4D97-AF65-F5344CB8AC3E}">
        <p14:creationId xmlns:p14="http://schemas.microsoft.com/office/powerpoint/2010/main" val="3943428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2"/>
            <a:r>
              <a:rPr lang="en-US" sz="4400" b="1" dirty="0"/>
              <a:t>Defendant not represented by a Legal Practitioner</a:t>
            </a:r>
            <a:br>
              <a:rPr lang="en-US" sz="4400" dirty="0"/>
            </a:br>
            <a:r>
              <a:rPr lang="en-US" sz="1100" dirty="0"/>
              <a:t>Section 358(a) ACJA.</a:t>
            </a:r>
            <a:br>
              <a:rPr lang="en-US" sz="1100" dirty="0"/>
            </a:br>
            <a:endParaRPr lang="en-US" dirty="0"/>
          </a:p>
        </p:txBody>
      </p:sp>
      <p:sp>
        <p:nvSpPr>
          <p:cNvPr id="3" name="Content Placeholder 2"/>
          <p:cNvSpPr>
            <a:spLocks noGrp="1"/>
          </p:cNvSpPr>
          <p:nvPr>
            <p:ph idx="1"/>
          </p:nvPr>
        </p:nvSpPr>
        <p:spPr/>
        <p:txBody>
          <a:bodyPr/>
          <a:lstStyle/>
          <a:p>
            <a:r>
              <a:rPr lang="en-US" dirty="0"/>
              <a:t>Where a defendant is not represented by a legal practitioner, the court shall inform him of the alternatives open to him, namely, that he may: </a:t>
            </a:r>
          </a:p>
          <a:p>
            <a:pPr lvl="0"/>
            <a:r>
              <a:rPr lang="en-US" dirty="0"/>
              <a:t>Make a statement, without being sworn, from the place where he then is, in which case he will not be liable to cross-examination; or </a:t>
            </a:r>
          </a:p>
          <a:p>
            <a:pPr lvl="0"/>
            <a:r>
              <a:rPr lang="en-US" dirty="0"/>
              <a:t>Give evidence in the witness box, after being sworn as a witness; in which case he will be liable to cross-examination; or</a:t>
            </a:r>
          </a:p>
          <a:p>
            <a:pPr lvl="0"/>
            <a:r>
              <a:rPr lang="en-US" dirty="0"/>
              <a:t>Call any witness or adduce any other evidence in his </a:t>
            </a:r>
            <a:r>
              <a:rPr lang="en-US" dirty="0" err="1"/>
              <a:t>defence</a:t>
            </a:r>
            <a:r>
              <a:rPr lang="en-US" dirty="0"/>
              <a:t>; </a:t>
            </a:r>
          </a:p>
          <a:p>
            <a:endParaRPr lang="en-US" dirty="0"/>
          </a:p>
        </p:txBody>
      </p:sp>
    </p:spTree>
    <p:extLst>
      <p:ext uri="{BB962C8B-B14F-4D97-AF65-F5344CB8AC3E}">
        <p14:creationId xmlns:p14="http://schemas.microsoft.com/office/powerpoint/2010/main" val="2977652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2"/>
            <a:r>
              <a:rPr lang="en-US" sz="4000" b="1" dirty="0"/>
              <a:t>Defendant not represented by a Legal Practitioner in Capital Offences</a:t>
            </a:r>
            <a:br>
              <a:rPr lang="en-US" sz="4000" dirty="0"/>
            </a:br>
            <a:r>
              <a:rPr lang="en-US" sz="4000" dirty="0"/>
              <a:t>Section 395 ACJA.</a:t>
            </a:r>
            <a:br>
              <a:rPr lang="en-US" sz="4000" dirty="0"/>
            </a:br>
            <a:endParaRPr lang="en-US" sz="4000" dirty="0"/>
          </a:p>
        </p:txBody>
      </p:sp>
      <p:sp>
        <p:nvSpPr>
          <p:cNvPr id="3" name="Content Placeholder 2"/>
          <p:cNvSpPr>
            <a:spLocks noGrp="1"/>
          </p:cNvSpPr>
          <p:nvPr>
            <p:ph idx="1"/>
          </p:nvPr>
        </p:nvSpPr>
        <p:spPr/>
        <p:txBody>
          <a:bodyPr/>
          <a:lstStyle/>
          <a:p>
            <a:r>
              <a:rPr lang="en-US" dirty="0"/>
              <a:t>Where a defendant who is accused of a capital offence or offence punishable by life imprisonment, is not defended by a legal practitioner, the State shall provide him with one or the court shall assign a legal practitioner for his </a:t>
            </a:r>
            <a:r>
              <a:rPr lang="en-US" dirty="0" err="1"/>
              <a:t>defence</a:t>
            </a:r>
            <a:r>
              <a:rPr lang="en-US" dirty="0"/>
              <a:t>.</a:t>
            </a:r>
          </a:p>
          <a:p>
            <a:endParaRPr lang="en-US" dirty="0"/>
          </a:p>
        </p:txBody>
      </p:sp>
    </p:spTree>
    <p:extLst>
      <p:ext uri="{BB962C8B-B14F-4D97-AF65-F5344CB8AC3E}">
        <p14:creationId xmlns:p14="http://schemas.microsoft.com/office/powerpoint/2010/main" val="4200304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2" algn="ctr" defTabSz="457200" rtl="0">
              <a:spcBef>
                <a:spcPct val="0"/>
              </a:spcBef>
            </a:pPr>
            <a:r>
              <a:rPr lang="en-US" sz="4400" b="1" dirty="0">
                <a:latin typeface="+mj-lt"/>
              </a:rPr>
              <a:t>Role of trial Court at Trial</a:t>
            </a:r>
            <a:endParaRPr lang="en-US" sz="4400" dirty="0">
              <a:latin typeface="+mj-lt"/>
            </a:endParaRPr>
          </a:p>
        </p:txBody>
      </p:sp>
      <p:sp>
        <p:nvSpPr>
          <p:cNvPr id="3" name="Content Placeholder 2"/>
          <p:cNvSpPr>
            <a:spLocks noGrp="1"/>
          </p:cNvSpPr>
          <p:nvPr>
            <p:ph idx="1"/>
          </p:nvPr>
        </p:nvSpPr>
        <p:spPr/>
        <p:txBody>
          <a:bodyPr>
            <a:normAutofit fontScale="85000" lnSpcReduction="20000"/>
          </a:bodyPr>
          <a:lstStyle/>
          <a:p>
            <a:pPr algn="just"/>
            <a:r>
              <a:rPr lang="en-US" dirty="0"/>
              <a:t>The Head of Court/Admin Judge to assign the case within 15 days of filing to a court, See Section 382(1) ACJA,</a:t>
            </a:r>
          </a:p>
          <a:p>
            <a:pPr lvl="0" algn="just"/>
            <a:r>
              <a:rPr lang="en-US" dirty="0"/>
              <a:t>The court to which the information or charge is assigned shall within ten working days of the assignment issue notice of trial to the witnesses and defendants and a reproduction warrant properly endorsed by the Judge in respect of the defendant charged, where he is in custody, for the purpose of ensuring his appearance on the date of arraignment, and the Chief Registrar shall ensure the prompt service. See section 382 (2) (3) (4)ACJA.</a:t>
            </a:r>
          </a:p>
          <a:p>
            <a:pPr lvl="0" algn="just"/>
            <a:r>
              <a:rPr lang="en-US" b="1" dirty="0"/>
              <a:t>Substituted Service of Notice or Information or Charge on the defendant </a:t>
            </a:r>
            <a:r>
              <a:rPr lang="en-US" dirty="0"/>
              <a:t>is by leave of court through his legal practitioner, if any, or on his surety or sureties, or on an adult in his household or in such other manner as the court shall deem fit and the service shall be deemed to be good duly served on the defendant. See Section 382(5)</a:t>
            </a:r>
          </a:p>
          <a:p>
            <a:pPr algn="just"/>
            <a:endParaRPr lang="en-US" dirty="0"/>
          </a:p>
          <a:p>
            <a:pPr algn="just"/>
            <a:endParaRPr lang="en-US" dirty="0"/>
          </a:p>
          <a:p>
            <a:pPr algn="just"/>
            <a:endParaRPr lang="en-US" dirty="0"/>
          </a:p>
        </p:txBody>
      </p:sp>
    </p:spTree>
    <p:extLst>
      <p:ext uri="{BB962C8B-B14F-4D97-AF65-F5344CB8AC3E}">
        <p14:creationId xmlns:p14="http://schemas.microsoft.com/office/powerpoint/2010/main" val="3487897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2" algn="ctr" defTabSz="457200" rtl="0">
              <a:spcBef>
                <a:spcPct val="0"/>
              </a:spcBef>
            </a:pPr>
            <a:r>
              <a:rPr lang="en-US" sz="4400" b="1" dirty="0">
                <a:latin typeface="+mj-lt"/>
              </a:rPr>
              <a:t>Role of trial Court at Trial</a:t>
            </a:r>
            <a:endParaRPr lang="en-US" sz="4400" dirty="0">
              <a:latin typeface="+mj-lt"/>
            </a:endParaRPr>
          </a:p>
        </p:txBody>
      </p:sp>
      <p:sp>
        <p:nvSpPr>
          <p:cNvPr id="3" name="Content Placeholder 2"/>
          <p:cNvSpPr>
            <a:spLocks noGrp="1"/>
          </p:cNvSpPr>
          <p:nvPr>
            <p:ph idx="1"/>
          </p:nvPr>
        </p:nvSpPr>
        <p:spPr>
          <a:xfrm>
            <a:off x="1295401" y="2556932"/>
            <a:ext cx="9601196" cy="3432388"/>
          </a:xfrm>
        </p:spPr>
        <p:txBody>
          <a:bodyPr>
            <a:noAutofit/>
          </a:bodyPr>
          <a:lstStyle/>
          <a:p>
            <a:pPr algn="just"/>
            <a:r>
              <a:rPr lang="en-AE" sz="1800" b="1" dirty="0"/>
              <a:t>Ensure speedy trial</a:t>
            </a:r>
            <a:r>
              <a:rPr lang="en-AE" sz="1800" dirty="0"/>
              <a:t>. ACJA and most ACJL of States provide for day-to-day trial of criminal cases including high profile corruption cases. </a:t>
            </a:r>
            <a:r>
              <a:rPr lang="en-US" sz="1800" dirty="0"/>
              <a:t>Section 396(3) ACJA.</a:t>
            </a:r>
          </a:p>
          <a:p>
            <a:pPr algn="just"/>
            <a:r>
              <a:rPr lang="en-US" sz="1800" dirty="0"/>
              <a:t>Day to day trial is provided,</a:t>
            </a:r>
          </a:p>
          <a:p>
            <a:pPr algn="just"/>
            <a:r>
              <a:rPr lang="en-US" sz="1800" dirty="0"/>
              <a:t>Only five adjournments for a party</a:t>
            </a:r>
          </a:p>
          <a:p>
            <a:pPr algn="just"/>
            <a:r>
              <a:rPr lang="en-US" sz="1800" dirty="0"/>
              <a:t>Court may grant additional adjournments of seven (7) interval only, including weekends.</a:t>
            </a:r>
          </a:p>
          <a:p>
            <a:pPr algn="just"/>
            <a:r>
              <a:rPr lang="en-US" sz="1800" dirty="0"/>
              <a:t>Court has power to award reasonable costs in order to discourage frivolous adjournments.</a:t>
            </a:r>
          </a:p>
          <a:p>
            <a:pPr lvl="0" algn="just"/>
            <a:r>
              <a:rPr lang="en-US" sz="1800" dirty="0"/>
              <a:t>Where there are no express ACJA provisions on an issue or situation, the Court may apply any procedure that will meet the justice of the case. See Section 137 ACJA.</a:t>
            </a:r>
          </a:p>
          <a:p>
            <a:pPr marL="0" indent="0" algn="just">
              <a:buNone/>
            </a:pPr>
            <a:r>
              <a:rPr lang="en-US" sz="1800" dirty="0"/>
              <a:t>See generally, Section 396 (1), (2), (3), (4), (5) and (6).</a:t>
            </a:r>
          </a:p>
        </p:txBody>
      </p:sp>
    </p:spTree>
    <p:extLst>
      <p:ext uri="{BB962C8B-B14F-4D97-AF65-F5344CB8AC3E}">
        <p14:creationId xmlns:p14="http://schemas.microsoft.com/office/powerpoint/2010/main" val="1330563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Application for Stay Proceedings is not Allowed </a:t>
            </a:r>
          </a:p>
        </p:txBody>
      </p:sp>
      <p:sp>
        <p:nvSpPr>
          <p:cNvPr id="3" name="Content Placeholder 2"/>
          <p:cNvSpPr>
            <a:spLocks noGrp="1"/>
          </p:cNvSpPr>
          <p:nvPr>
            <p:ph idx="1"/>
          </p:nvPr>
        </p:nvSpPr>
        <p:spPr/>
        <p:txBody>
          <a:bodyPr>
            <a:normAutofit fontScale="85000" lnSpcReduction="10000"/>
          </a:bodyPr>
          <a:lstStyle/>
          <a:p>
            <a:pPr algn="just"/>
            <a:r>
              <a:rPr lang="en-AE" dirty="0"/>
              <a:t>Applications for stay of proceedings should not be allowed. </a:t>
            </a:r>
            <a:r>
              <a:rPr lang="en-US" dirty="0"/>
              <a:t>Section 306 ACJA</a:t>
            </a:r>
            <a:r>
              <a:rPr lang="en-AE" dirty="0"/>
              <a:t> enjoins courts not to entertain any application for stay of proceedings in any criminal trial to ensure speedy trial. </a:t>
            </a:r>
            <a:r>
              <a:rPr lang="en-US" dirty="0"/>
              <a:t> See </a:t>
            </a:r>
            <a:r>
              <a:rPr lang="en-AE" dirty="0"/>
              <a:t>Per Mohammed Garba JCA in </a:t>
            </a:r>
            <a:r>
              <a:rPr lang="en-AE" b="1" dirty="0"/>
              <a:t>Mustapha v FRN (2017) LPELR- 43131 (CA). </a:t>
            </a:r>
            <a:endParaRPr lang="en-US" b="1" dirty="0"/>
          </a:p>
          <a:p>
            <a:pPr algn="just"/>
            <a:r>
              <a:rPr lang="en-AE" dirty="0"/>
              <a:t>The only ground where a trial court may be allowed to entertain application for stay of proceeding is when the issue of reference bothers on interpretation of the Constitution of Federal Republic of Nigeria, which is not one of the grounds of appeal the parties brought before the Supreme Court. </a:t>
            </a:r>
            <a:r>
              <a:rPr lang="en-US" dirty="0"/>
              <a:t>Section 305 ACJA.</a:t>
            </a:r>
            <a:r>
              <a:rPr lang="en-US" b="1" i="1" dirty="0"/>
              <a:t>  </a:t>
            </a:r>
          </a:p>
          <a:p>
            <a:pPr marL="0" indent="0" algn="just">
              <a:buNone/>
            </a:pPr>
            <a:r>
              <a:rPr lang="en-US" dirty="0"/>
              <a:t>In</a:t>
            </a:r>
            <a:r>
              <a:rPr lang="en-US" b="1" dirty="0"/>
              <a:t> </a:t>
            </a:r>
            <a:r>
              <a:rPr lang="en-US" b="1" i="1" dirty="0" err="1"/>
              <a:t>Olisah</a:t>
            </a:r>
            <a:r>
              <a:rPr lang="en-US" b="1" i="1" dirty="0"/>
              <a:t> </a:t>
            </a:r>
            <a:r>
              <a:rPr lang="en-US" b="1" i="1" dirty="0" err="1"/>
              <a:t>Metuh</a:t>
            </a:r>
            <a:r>
              <a:rPr lang="en-US" b="1" i="1" dirty="0"/>
              <a:t> V FRN (2017) 5–7 </a:t>
            </a:r>
            <a:r>
              <a:rPr lang="en-US" b="1" i="1" cap="small" dirty="0"/>
              <a:t>MJSC</a:t>
            </a:r>
            <a:r>
              <a:rPr lang="en-US" b="1" i="1" dirty="0"/>
              <a:t> 83</a:t>
            </a:r>
            <a:r>
              <a:rPr lang="en-AE" dirty="0"/>
              <a:t> The Supreme Court held that by virtue of Secions. 305 and 306 of ACJA an appeal should not act as a stay of proceedings.</a:t>
            </a:r>
            <a:endParaRPr lang="en-US" dirty="0"/>
          </a:p>
          <a:p>
            <a:pPr algn="just"/>
            <a:endParaRPr lang="en-US" dirty="0"/>
          </a:p>
          <a:p>
            <a:pPr algn="just"/>
            <a:endParaRPr lang="en-US" dirty="0"/>
          </a:p>
        </p:txBody>
      </p:sp>
    </p:spTree>
    <p:extLst>
      <p:ext uri="{BB962C8B-B14F-4D97-AF65-F5344CB8AC3E}">
        <p14:creationId xmlns:p14="http://schemas.microsoft.com/office/powerpoint/2010/main" val="1096521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2" algn="ctr" defTabSz="457200" rtl="0">
              <a:spcBef>
                <a:spcPct val="0"/>
              </a:spcBef>
            </a:pPr>
            <a:r>
              <a:rPr lang="en-US" sz="4400" b="1" dirty="0">
                <a:latin typeface="+mj-lt"/>
              </a:rPr>
              <a:t>Role of the Trial Court in Plea Bargain Agreement</a:t>
            </a:r>
            <a:endParaRPr lang="en-US" sz="4400" dirty="0">
              <a:latin typeface="+mj-lt"/>
            </a:endParaRPr>
          </a:p>
        </p:txBody>
      </p:sp>
      <p:sp>
        <p:nvSpPr>
          <p:cNvPr id="3" name="Content Placeholder 2"/>
          <p:cNvSpPr>
            <a:spLocks noGrp="1"/>
          </p:cNvSpPr>
          <p:nvPr>
            <p:ph idx="1"/>
          </p:nvPr>
        </p:nvSpPr>
        <p:spPr/>
        <p:txBody>
          <a:bodyPr>
            <a:normAutofit/>
          </a:bodyPr>
          <a:lstStyle/>
          <a:p>
            <a:pPr marL="0" indent="0" algn="just">
              <a:buNone/>
            </a:pPr>
            <a:r>
              <a:rPr lang="en-US" dirty="0"/>
              <a:t>A plea bargain simply means an agreement between the prosecution and the defendant on the subject matter of the crime fro which the defendant is facing trial with the consent of the victim. Section 270 (2):</a:t>
            </a:r>
          </a:p>
          <a:p>
            <a:pPr marL="0" indent="0" algn="just">
              <a:buNone/>
            </a:pPr>
            <a:r>
              <a:rPr lang="en-US" dirty="0"/>
              <a:t> </a:t>
            </a:r>
          </a:p>
          <a:p>
            <a:pPr algn="just"/>
            <a:endParaRPr lang="en-US" dirty="0"/>
          </a:p>
          <a:p>
            <a:pPr algn="just"/>
            <a:endParaRPr lang="en-US" dirty="0"/>
          </a:p>
        </p:txBody>
      </p:sp>
    </p:spTree>
    <p:extLst>
      <p:ext uri="{BB962C8B-B14F-4D97-AF65-F5344CB8AC3E}">
        <p14:creationId xmlns:p14="http://schemas.microsoft.com/office/powerpoint/2010/main" val="1654609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fontScale="92500"/>
          </a:bodyPr>
          <a:lstStyle/>
          <a:p>
            <a:pPr algn="just"/>
            <a:r>
              <a:rPr lang="en-AE" dirty="0"/>
              <a:t>The courts in Nigeria represent the judiciary and in accordance with the 1999 Constitution </a:t>
            </a:r>
            <a:r>
              <a:rPr lang="en-US" dirty="0"/>
              <a:t>they are </a:t>
            </a:r>
            <a:r>
              <a:rPr lang="en-AE" dirty="0"/>
              <a:t>saddled with the responsibilities of ensuring fair dispensation of justice</a:t>
            </a:r>
            <a:r>
              <a:rPr lang="en-US" dirty="0"/>
              <a:t>. In this instance, we will concentrate on courts with criminal jurisdiction.</a:t>
            </a:r>
          </a:p>
          <a:p>
            <a:pPr algn="just"/>
            <a:r>
              <a:rPr lang="en-US" dirty="0"/>
              <a:t>Section 35 (1) talks about one of the instances when the liberty of a person may be lawfully breached for the purpose of execution of an order of court or for bringing him to court upon reasonable suspicion of having committed a criminal offence.</a:t>
            </a:r>
          </a:p>
          <a:p>
            <a:pPr algn="just"/>
            <a:r>
              <a:rPr lang="en-US" dirty="0"/>
              <a:t>The person must be taken to court within a reasonable time. See Section 35 (4)</a:t>
            </a:r>
          </a:p>
        </p:txBody>
      </p:sp>
    </p:spTree>
    <p:extLst>
      <p:ext uri="{BB962C8B-B14F-4D97-AF65-F5344CB8AC3E}">
        <p14:creationId xmlns:p14="http://schemas.microsoft.com/office/powerpoint/2010/main" val="1344012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Pre-conditions for Plea bargain </a:t>
            </a:r>
          </a:p>
        </p:txBody>
      </p:sp>
      <p:sp>
        <p:nvSpPr>
          <p:cNvPr id="3" name="Content Placeholder 2"/>
          <p:cNvSpPr>
            <a:spLocks noGrp="1"/>
          </p:cNvSpPr>
          <p:nvPr>
            <p:ph idx="1"/>
          </p:nvPr>
        </p:nvSpPr>
        <p:spPr/>
        <p:txBody>
          <a:bodyPr>
            <a:normAutofit fontScale="85000" lnSpcReduction="20000"/>
          </a:bodyPr>
          <a:lstStyle/>
          <a:p>
            <a:r>
              <a:rPr lang="en-US" dirty="0"/>
              <a:t>The evidence of the prosecution is insufficient to prove the offence charged beyond reasonable doubt,</a:t>
            </a:r>
          </a:p>
          <a:p>
            <a:r>
              <a:rPr lang="en-US" dirty="0"/>
              <a:t>The defendant has agreed to return the proceeds of the crime or make restitution to the victim or representative, or </a:t>
            </a:r>
          </a:p>
          <a:p>
            <a:r>
              <a:rPr lang="en-US" dirty="0"/>
              <a:t>Where the defendant is a case of conspiracy has fully cooperated with the investigation and prosecution of the crime by providing relevant information for the successful prosecution of other offenders,</a:t>
            </a:r>
          </a:p>
          <a:p>
            <a:r>
              <a:rPr lang="en-US" dirty="0"/>
              <a:t>The offer or acceptance of plea bargain shall be in the interest of justice, the public interest, public policy and the need to prevent abuse of legal process.</a:t>
            </a:r>
          </a:p>
          <a:p>
            <a:pPr marL="0" indent="0">
              <a:buNone/>
            </a:pPr>
            <a:r>
              <a:rPr lang="en-US" dirty="0"/>
              <a:t>See Section 270 (2 &amp; 3) </a:t>
            </a:r>
          </a:p>
        </p:txBody>
      </p:sp>
    </p:spTree>
    <p:extLst>
      <p:ext uri="{BB962C8B-B14F-4D97-AF65-F5344CB8AC3E}">
        <p14:creationId xmlns:p14="http://schemas.microsoft.com/office/powerpoint/2010/main" val="2585190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p>
        </p:txBody>
      </p:sp>
      <p:sp>
        <p:nvSpPr>
          <p:cNvPr id="3" name="Content Placeholder 2"/>
          <p:cNvSpPr>
            <a:spLocks noGrp="1"/>
          </p:cNvSpPr>
          <p:nvPr>
            <p:ph idx="1"/>
          </p:nvPr>
        </p:nvSpPr>
        <p:spPr/>
        <p:txBody>
          <a:bodyPr/>
          <a:lstStyle/>
          <a:p>
            <a:r>
              <a:rPr lang="en-US" dirty="0"/>
              <a:t>The prosecutor shall consult the police responsible for the investigation of the case and the victim or his representative</a:t>
            </a:r>
          </a:p>
          <a:p>
            <a:r>
              <a:rPr lang="en-US" dirty="0"/>
              <a:t>The prosecutor shall have due regard to the nature of and circumstances relating to the offence, the defendant and public interest.</a:t>
            </a:r>
          </a:p>
          <a:p>
            <a:r>
              <a:rPr lang="en-US" dirty="0"/>
              <a:t>Afford the victim the opportunity to make representations to the prosecutor regarding the contain of the agreement and the inclusion in the agreement of a compensation or restitution</a:t>
            </a:r>
          </a:p>
          <a:p>
            <a:endParaRPr lang="en-US" dirty="0"/>
          </a:p>
        </p:txBody>
      </p:sp>
    </p:spTree>
    <p:extLst>
      <p:ext uri="{BB962C8B-B14F-4D97-AF65-F5344CB8AC3E}">
        <p14:creationId xmlns:p14="http://schemas.microsoft.com/office/powerpoint/2010/main" val="3523395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 of a plea bargain agreement</a:t>
            </a:r>
          </a:p>
        </p:txBody>
      </p:sp>
      <p:sp>
        <p:nvSpPr>
          <p:cNvPr id="3" name="Content Placeholder 2"/>
          <p:cNvSpPr>
            <a:spLocks noGrp="1"/>
          </p:cNvSpPr>
          <p:nvPr>
            <p:ph idx="1"/>
          </p:nvPr>
        </p:nvSpPr>
        <p:spPr/>
        <p:txBody>
          <a:bodyPr>
            <a:normAutofit fontScale="85000" lnSpcReduction="20000"/>
          </a:bodyPr>
          <a:lstStyle/>
          <a:p>
            <a:r>
              <a:rPr lang="en-US" dirty="0"/>
              <a:t>It shall state that before conclusion of the agreement, the defendant has been informed:</a:t>
            </a:r>
          </a:p>
          <a:p>
            <a:pPr marL="0" indent="0">
              <a:buNone/>
            </a:pPr>
            <a:r>
              <a:rPr lang="en-US" dirty="0"/>
              <a:t>	a. that he has a right to remain silent</a:t>
            </a:r>
          </a:p>
          <a:p>
            <a:pPr marL="0" indent="0">
              <a:buNone/>
            </a:pPr>
            <a:r>
              <a:rPr lang="en-US" dirty="0"/>
              <a:t>	b. of the consequences of not remaining silent; and</a:t>
            </a:r>
          </a:p>
          <a:p>
            <a:pPr marL="0" indent="0">
              <a:buNone/>
            </a:pPr>
            <a:r>
              <a:rPr lang="en-US" dirty="0"/>
              <a:t>	c. that he is not obliged to make any confession or admission that could be 	used in evidence against him.</a:t>
            </a:r>
          </a:p>
          <a:p>
            <a:r>
              <a:rPr lang="en-US" dirty="0"/>
              <a:t>State fully, the terms of the agreement and any admission made; </a:t>
            </a:r>
          </a:p>
          <a:p>
            <a:r>
              <a:rPr lang="en-US" dirty="0"/>
              <a:t>Be signed by the prosecutor, the defendant, the legal practitioner and the interpreter, as the case may be; and</a:t>
            </a:r>
          </a:p>
          <a:p>
            <a:r>
              <a:rPr lang="en-US" dirty="0"/>
              <a:t>A copy of the agreement forwarded to the Attorney-General of the Federation</a:t>
            </a:r>
          </a:p>
        </p:txBody>
      </p:sp>
    </p:spTree>
    <p:extLst>
      <p:ext uri="{BB962C8B-B14F-4D97-AF65-F5344CB8AC3E}">
        <p14:creationId xmlns:p14="http://schemas.microsoft.com/office/powerpoint/2010/main" val="460034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Judge </a:t>
            </a:r>
            <a:r>
              <a:rPr lang="en-US"/>
              <a:t>and Plea-Bargain</a:t>
            </a:r>
            <a:endParaRPr lang="en-US" dirty="0"/>
          </a:p>
        </p:txBody>
      </p:sp>
      <p:sp>
        <p:nvSpPr>
          <p:cNvPr id="3" name="Content Placeholder 2"/>
          <p:cNvSpPr>
            <a:spLocks noGrp="1"/>
          </p:cNvSpPr>
          <p:nvPr>
            <p:ph idx="1"/>
          </p:nvPr>
        </p:nvSpPr>
        <p:spPr/>
        <p:txBody>
          <a:bodyPr/>
          <a:lstStyle/>
          <a:p>
            <a:pPr algn="just"/>
            <a:r>
              <a:rPr lang="en-AE" dirty="0"/>
              <a:t>Every plea bargain is subject to the Judge approval</a:t>
            </a:r>
            <a:r>
              <a:rPr lang="en-US" dirty="0"/>
              <a:t>,</a:t>
            </a:r>
          </a:p>
          <a:p>
            <a:pPr algn="just"/>
            <a:r>
              <a:rPr lang="en-AE" dirty="0"/>
              <a:t>The first step taken by the trial judge is to examine the plea bargain agreement critically </a:t>
            </a:r>
            <a:r>
              <a:rPr lang="en-US" dirty="0"/>
              <a:t>Section 270(10) ACJA,</a:t>
            </a:r>
          </a:p>
          <a:p>
            <a:pPr algn="just"/>
            <a:r>
              <a:rPr lang="en-AE" dirty="0"/>
              <a:t>Where a plea bargain is accepted, the judge convicts the defendant and has authority to award compensation to the victim in the terms of the plea bargain agreement</a:t>
            </a:r>
            <a:endParaRPr lang="en-US" dirty="0"/>
          </a:p>
          <a:p>
            <a:endParaRPr lang="en-US" dirty="0"/>
          </a:p>
        </p:txBody>
      </p:sp>
    </p:spTree>
    <p:extLst>
      <p:ext uri="{BB962C8B-B14F-4D97-AF65-F5344CB8AC3E}">
        <p14:creationId xmlns:p14="http://schemas.microsoft.com/office/powerpoint/2010/main" val="1240852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2" algn="just" defTabSz="457200" rtl="0">
              <a:spcBef>
                <a:spcPct val="0"/>
              </a:spcBef>
            </a:pPr>
            <a:r>
              <a:rPr lang="en-US" sz="4400" b="1" dirty="0">
                <a:latin typeface="+mj-lt"/>
              </a:rPr>
              <a:t>Judicial Discretion in Accepting or Rejecting Plea Bargain Agreements</a:t>
            </a:r>
            <a:r>
              <a:rPr lang="en-US" sz="4400" dirty="0">
                <a:latin typeface="+mj-lt"/>
              </a:rPr>
              <a:t> </a:t>
            </a:r>
          </a:p>
        </p:txBody>
      </p:sp>
      <p:sp>
        <p:nvSpPr>
          <p:cNvPr id="3" name="Content Placeholder 2"/>
          <p:cNvSpPr>
            <a:spLocks noGrp="1"/>
          </p:cNvSpPr>
          <p:nvPr>
            <p:ph idx="1"/>
          </p:nvPr>
        </p:nvSpPr>
        <p:spPr/>
        <p:txBody>
          <a:bodyPr/>
          <a:lstStyle/>
          <a:p>
            <a:pPr algn="just"/>
            <a:r>
              <a:rPr lang="en-US" dirty="0"/>
              <a:t>The Judge may accept the plea bargain agreement without accepting certain terms of agreement. For instance, the judge may accept the agreement while not accepting the sentence (s. 270(11) ACJA). </a:t>
            </a:r>
          </a:p>
          <a:p>
            <a:pPr algn="just"/>
            <a:r>
              <a:rPr lang="en-US" dirty="0"/>
              <a:t>In</a:t>
            </a:r>
            <a:r>
              <a:rPr lang="en-US" b="1" dirty="0"/>
              <a:t> AGBI v. F. R. N. (2020)15 NWLR PT.1748 at PG. 416,  </a:t>
            </a:r>
            <a:r>
              <a:rPr lang="en-US" dirty="0"/>
              <a:t>the refused to accept the one month jail term agreed by the parties. It described it as ridiculous</a:t>
            </a:r>
            <a:r>
              <a:rPr lang="en-US" b="1" dirty="0"/>
              <a:t> </a:t>
            </a:r>
            <a:r>
              <a:rPr lang="en-AE" dirty="0"/>
              <a:t>and that the court was not bound to follow the plea bargain agreement in toto</a:t>
            </a:r>
            <a:endParaRPr lang="en-US" dirty="0"/>
          </a:p>
          <a:p>
            <a:pPr algn="just"/>
            <a:endParaRPr lang="en-US" dirty="0"/>
          </a:p>
        </p:txBody>
      </p:sp>
    </p:spTree>
    <p:extLst>
      <p:ext uri="{BB962C8B-B14F-4D97-AF65-F5344CB8AC3E}">
        <p14:creationId xmlns:p14="http://schemas.microsoft.com/office/powerpoint/2010/main" val="591072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Witness Protection</a:t>
            </a:r>
          </a:p>
        </p:txBody>
      </p:sp>
      <p:sp>
        <p:nvSpPr>
          <p:cNvPr id="3" name="Content Placeholder 2"/>
          <p:cNvSpPr>
            <a:spLocks noGrp="1"/>
          </p:cNvSpPr>
          <p:nvPr>
            <p:ph idx="1"/>
          </p:nvPr>
        </p:nvSpPr>
        <p:spPr/>
        <p:txBody>
          <a:bodyPr>
            <a:normAutofit/>
          </a:bodyPr>
          <a:lstStyle/>
          <a:p>
            <a:r>
              <a:rPr lang="en-US" sz="2200" dirty="0"/>
              <a:t>Section 234(3) of ACJA expressly provides some protective measures during trial: the court may take any or all of the following measures:</a:t>
            </a:r>
          </a:p>
          <a:p>
            <a:pPr lvl="4"/>
            <a:r>
              <a:rPr lang="en-US" sz="2200" dirty="0"/>
              <a:t>Receive evidence by video link; </a:t>
            </a:r>
          </a:p>
          <a:p>
            <a:pPr lvl="4"/>
            <a:r>
              <a:rPr lang="en-US" sz="2200" dirty="0"/>
              <a:t>Screened or masked the witness;</a:t>
            </a:r>
          </a:p>
          <a:p>
            <a:pPr lvl="4"/>
            <a:r>
              <a:rPr lang="en-US" sz="2200" dirty="0"/>
              <a:t>Receive written deposition of expert evidence; and</a:t>
            </a:r>
          </a:p>
          <a:p>
            <a:pPr lvl="4"/>
            <a:r>
              <a:rPr lang="en-US" sz="2200" dirty="0"/>
              <a:t>Any other measure the court considers appropriate in the circumstance.</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15017C53-4A94-47EC-A388-62999DF8AE1B}"/>
                  </a:ext>
                </a:extLst>
              </p14:cNvPr>
              <p14:cNvContentPartPr/>
              <p14:nvPr/>
            </p14:nvContentPartPr>
            <p14:xfrm>
              <a:off x="3245760" y="4930200"/>
              <a:ext cx="6997320" cy="843120"/>
            </p14:xfrm>
          </p:contentPart>
        </mc:Choice>
        <mc:Fallback>
          <p:pic>
            <p:nvPicPr>
              <p:cNvPr id="4" name="Ink 3">
                <a:extLst>
                  <a:ext uri="{FF2B5EF4-FFF2-40B4-BE49-F238E27FC236}">
                    <a16:creationId xmlns:a16="http://schemas.microsoft.com/office/drawing/2014/main" id="{15017C53-4A94-47EC-A388-62999DF8AE1B}"/>
                  </a:ext>
                </a:extLst>
              </p:cNvPr>
              <p:cNvPicPr/>
              <p:nvPr/>
            </p:nvPicPr>
            <p:blipFill>
              <a:blip r:embed="rId3"/>
              <a:stretch>
                <a:fillRect/>
              </a:stretch>
            </p:blipFill>
            <p:spPr>
              <a:xfrm>
                <a:off x="3229920" y="4866840"/>
                <a:ext cx="7028640" cy="9698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327E7B13-FED8-4509-A565-A7CA0D66D83F}"/>
                  </a:ext>
                </a:extLst>
              </p14:cNvPr>
              <p14:cNvContentPartPr/>
              <p14:nvPr/>
            </p14:nvContentPartPr>
            <p14:xfrm>
              <a:off x="2423520" y="4635360"/>
              <a:ext cx="7840440" cy="1675440"/>
            </p14:xfrm>
          </p:contentPart>
        </mc:Choice>
        <mc:Fallback>
          <p:pic>
            <p:nvPicPr>
              <p:cNvPr id="5" name="Ink 4">
                <a:extLst>
                  <a:ext uri="{FF2B5EF4-FFF2-40B4-BE49-F238E27FC236}">
                    <a16:creationId xmlns:a16="http://schemas.microsoft.com/office/drawing/2014/main" id="{327E7B13-FED8-4509-A565-A7CA0D66D83F}"/>
                  </a:ext>
                </a:extLst>
              </p:cNvPr>
              <p:cNvPicPr/>
              <p:nvPr/>
            </p:nvPicPr>
            <p:blipFill>
              <a:blip r:embed="rId5"/>
              <a:stretch>
                <a:fillRect/>
              </a:stretch>
            </p:blipFill>
            <p:spPr>
              <a:xfrm>
                <a:off x="2414160" y="4626000"/>
                <a:ext cx="7859160" cy="1694160"/>
              </a:xfrm>
              <a:prstGeom prst="rect">
                <a:avLst/>
              </a:prstGeom>
            </p:spPr>
          </p:pic>
        </mc:Fallback>
      </mc:AlternateContent>
    </p:spTree>
    <p:extLst>
      <p:ext uri="{BB962C8B-B14F-4D97-AF65-F5344CB8AC3E}">
        <p14:creationId xmlns:p14="http://schemas.microsoft.com/office/powerpoint/2010/main" val="1718315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E" b="1" dirty="0"/>
              <a:t>Sanction for exposing identity of Witnesses or Victims</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a:t>The ACJA/ACJL criminalizes unauthorized disclosure of identity of witnesses or victims. Offenders are liable on conviction to a minimum term of one-year imprisonment.</a:t>
            </a:r>
          </a:p>
          <a:p>
            <a:pPr algn="just"/>
            <a:r>
              <a:rPr lang="en-US" dirty="0"/>
              <a:t>A witness who: </a:t>
            </a:r>
          </a:p>
          <a:p>
            <a:pPr algn="just"/>
            <a:r>
              <a:rPr lang="en-US" dirty="0"/>
              <a:t>(a) refuses or neglects, without reasonable cause, to attend court in compliance with a summons duly served in the 	manner prescribed by law, or</a:t>
            </a:r>
          </a:p>
          <a:p>
            <a:pPr algn="just"/>
            <a:r>
              <a:rPr lang="en-US" dirty="0"/>
              <a:t>(b) departs from the premises of the Court without the leave 	of the Judge or Magistrate hearing the case, </a:t>
            </a:r>
          </a:p>
          <a:p>
            <a:pPr algn="just"/>
            <a:r>
              <a:rPr lang="en-US" dirty="0"/>
              <a:t>is liable on summary conviction, to a fine not exceeding N10,000.00 or to imprisonment for a term not exceeding two months. </a:t>
            </a:r>
          </a:p>
          <a:p>
            <a:pPr algn="just"/>
            <a:r>
              <a:rPr lang="en-US" dirty="0"/>
              <a:t>Section 246 ACJA.</a:t>
            </a:r>
          </a:p>
          <a:p>
            <a:pPr algn="just"/>
            <a:endParaRPr lang="en-US" dirty="0"/>
          </a:p>
        </p:txBody>
      </p:sp>
    </p:spTree>
    <p:extLst>
      <p:ext uri="{BB962C8B-B14F-4D97-AF65-F5344CB8AC3E}">
        <p14:creationId xmlns:p14="http://schemas.microsoft.com/office/powerpoint/2010/main" val="1160255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2" algn="ctr" defTabSz="457200" rtl="0">
              <a:spcBef>
                <a:spcPct val="0"/>
              </a:spcBef>
            </a:pPr>
            <a:r>
              <a:rPr lang="en-US" sz="4400" b="1" dirty="0">
                <a:latin typeface="+mj-lt"/>
              </a:rPr>
              <a:t>Witness Expenses</a:t>
            </a:r>
            <a:endParaRPr lang="en-US" sz="4400" dirty="0">
              <a:latin typeface="+mj-lt"/>
            </a:endParaRPr>
          </a:p>
        </p:txBody>
      </p:sp>
      <p:sp>
        <p:nvSpPr>
          <p:cNvPr id="3" name="Content Placeholder 2"/>
          <p:cNvSpPr>
            <a:spLocks noGrp="1"/>
          </p:cNvSpPr>
          <p:nvPr>
            <p:ph idx="1"/>
          </p:nvPr>
        </p:nvSpPr>
        <p:spPr/>
        <p:txBody>
          <a:bodyPr>
            <a:normAutofit fontScale="92500" lnSpcReduction="10000"/>
          </a:bodyPr>
          <a:lstStyle/>
          <a:p>
            <a:pPr algn="just"/>
            <a:r>
              <a:rPr lang="en-US" dirty="0"/>
              <a:t>ACJA/ACJL makes provision for payment of reasonable expenses to witnesses both for the State and </a:t>
            </a:r>
            <a:r>
              <a:rPr lang="en-US" dirty="0" err="1"/>
              <a:t>defence</a:t>
            </a:r>
            <a:r>
              <a:rPr lang="en-US" dirty="0"/>
              <a:t>.  The court may in its discretion direct the registrar to reimburse a witness for the </a:t>
            </a:r>
            <a:r>
              <a:rPr lang="en-US" dirty="0" err="1"/>
              <a:t>defence</a:t>
            </a:r>
            <a:r>
              <a:rPr lang="en-US" dirty="0"/>
              <a:t> his reasonable expenses sufficient to compensate the witness for attending court.  The trial court may order a party at whose instance a trial was adjourned to pay expenses of a witness whose testimony the court could not be taken by reason of the adjournment. </a:t>
            </a:r>
          </a:p>
          <a:p>
            <a:pPr algn="just"/>
            <a:r>
              <a:rPr lang="en-US" dirty="0"/>
              <a:t>Section 251 ACJA.</a:t>
            </a:r>
          </a:p>
          <a:p>
            <a:pPr algn="just"/>
            <a:r>
              <a:rPr lang="en-US" dirty="0"/>
              <a:t>Section 252 ACJA.</a:t>
            </a:r>
          </a:p>
          <a:p>
            <a:pPr algn="just"/>
            <a:r>
              <a:rPr lang="en-US" dirty="0"/>
              <a:t>Section 253 ACJA.</a:t>
            </a:r>
          </a:p>
          <a:p>
            <a:pPr algn="just"/>
            <a:endParaRPr lang="en-US" dirty="0"/>
          </a:p>
        </p:txBody>
      </p:sp>
    </p:spTree>
    <p:extLst>
      <p:ext uri="{BB962C8B-B14F-4D97-AF65-F5344CB8AC3E}">
        <p14:creationId xmlns:p14="http://schemas.microsoft.com/office/powerpoint/2010/main" val="3561480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r>
              <a:rPr lang="en-US" sz="4400" b="1" dirty="0">
                <a:latin typeface="+mj-lt"/>
              </a:rPr>
              <a:t>Appellate Courts </a:t>
            </a:r>
            <a:endParaRPr lang="en-US" sz="4400" dirty="0">
              <a:latin typeface="+mj-lt"/>
            </a:endParaRPr>
          </a:p>
        </p:txBody>
      </p:sp>
      <p:sp>
        <p:nvSpPr>
          <p:cNvPr id="3" name="Content Placeholder 2"/>
          <p:cNvSpPr>
            <a:spLocks noGrp="1"/>
          </p:cNvSpPr>
          <p:nvPr>
            <p:ph idx="1"/>
          </p:nvPr>
        </p:nvSpPr>
        <p:spPr/>
        <p:txBody>
          <a:bodyPr/>
          <a:lstStyle/>
          <a:p>
            <a:pPr algn="just"/>
            <a:r>
              <a:rPr lang="en-AE" dirty="0"/>
              <a:t>The role of the appellate court is to prior</a:t>
            </a:r>
            <a:r>
              <a:rPr lang="en-US" dirty="0"/>
              <a:t>t</a:t>
            </a:r>
            <a:r>
              <a:rPr lang="en-AE" dirty="0"/>
              <a:t>is</a:t>
            </a:r>
            <a:r>
              <a:rPr lang="en-US" dirty="0"/>
              <a:t>e </a:t>
            </a:r>
            <a:r>
              <a:rPr lang="en-AE" dirty="0"/>
              <a:t> hearing of criminal appeals. See the Court of Appeal Rules where provision has been made for expeditious hearing of criminal appeals. They should not allow delay.</a:t>
            </a:r>
            <a:endParaRPr lang="en-US" dirty="0"/>
          </a:p>
        </p:txBody>
      </p:sp>
    </p:spTree>
    <p:extLst>
      <p:ext uri="{BB962C8B-B14F-4D97-AF65-F5344CB8AC3E}">
        <p14:creationId xmlns:p14="http://schemas.microsoft.com/office/powerpoint/2010/main" val="2581039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r>
              <a:rPr lang="en-US" sz="4400" b="1" dirty="0">
                <a:latin typeface="+mj-lt"/>
              </a:rPr>
              <a:t>Court Registrar and Administrators</a:t>
            </a:r>
            <a:endParaRPr lang="en-US" sz="4400" dirty="0">
              <a:latin typeface="+mj-lt"/>
            </a:endParaRPr>
          </a:p>
        </p:txBody>
      </p:sp>
      <p:sp>
        <p:nvSpPr>
          <p:cNvPr id="3" name="Content Placeholder 2"/>
          <p:cNvSpPr>
            <a:spLocks noGrp="1"/>
          </p:cNvSpPr>
          <p:nvPr>
            <p:ph idx="1"/>
          </p:nvPr>
        </p:nvSpPr>
        <p:spPr/>
        <p:txBody>
          <a:bodyPr/>
          <a:lstStyle/>
          <a:p>
            <a:pPr algn="just"/>
            <a:r>
              <a:rPr lang="en-AE" dirty="0"/>
              <a:t>It is pertinent to note that justice cannot be dispensed by judicial officers exclusively without the services/input of their support staff and indeed the registrars.</a:t>
            </a:r>
            <a:endParaRPr lang="en-US" dirty="0"/>
          </a:p>
          <a:p>
            <a:pPr algn="just"/>
            <a:r>
              <a:rPr lang="en-AE" dirty="0"/>
              <a:t>The first contact between a court user and the court is the Registry and whatever a court employee does in his or her capacity affects the quality of justice as well as the confidence of the litigants in our courts.</a:t>
            </a:r>
            <a:endParaRPr lang="en-US" dirty="0"/>
          </a:p>
        </p:txBody>
      </p:sp>
    </p:spTree>
    <p:extLst>
      <p:ext uri="{BB962C8B-B14F-4D97-AF65-F5344CB8AC3E}">
        <p14:creationId xmlns:p14="http://schemas.microsoft.com/office/powerpoint/2010/main" val="2773260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276436"/>
          </a:xfrm>
        </p:spPr>
        <p:txBody>
          <a:bodyPr/>
          <a:lstStyle/>
          <a:p>
            <a:r>
              <a:rPr lang="en-US" dirty="0"/>
              <a:t>EXPECTED OUTCOME</a:t>
            </a:r>
          </a:p>
        </p:txBody>
      </p:sp>
      <p:sp>
        <p:nvSpPr>
          <p:cNvPr id="3" name="Content Placeholder 2"/>
          <p:cNvSpPr>
            <a:spLocks noGrp="1"/>
          </p:cNvSpPr>
          <p:nvPr>
            <p:ph idx="1"/>
          </p:nvPr>
        </p:nvSpPr>
        <p:spPr>
          <a:xfrm>
            <a:off x="950976" y="2414016"/>
            <a:ext cx="10442448" cy="3803904"/>
          </a:xfrm>
        </p:spPr>
        <p:txBody>
          <a:bodyPr>
            <a:noAutofit/>
          </a:bodyPr>
          <a:lstStyle/>
          <a:p>
            <a:pPr marL="0" indent="0" algn="just">
              <a:buNone/>
            </a:pPr>
            <a:r>
              <a:rPr lang="en-US" sz="1950" dirty="0"/>
              <a:t>At the end of this paper, ACJA Rangers will be able to:</a:t>
            </a:r>
          </a:p>
          <a:p>
            <a:pPr marL="457200" indent="-457200" algn="just">
              <a:buFont typeface="+mj-lt"/>
              <a:buAutoNum type="arabicPeriod"/>
            </a:pPr>
            <a:r>
              <a:rPr lang="en-US" sz="1950" dirty="0"/>
              <a:t>Know courts with criminal jurisdiction where ACJA and ACJLs are applicable,</a:t>
            </a:r>
          </a:p>
          <a:p>
            <a:pPr marL="457200" indent="-457200" algn="just">
              <a:buFont typeface="+mj-lt"/>
              <a:buAutoNum type="arabicPeriod"/>
            </a:pPr>
            <a:r>
              <a:rPr lang="en-US" sz="1950" dirty="0"/>
              <a:t>Know what should happen in court from arraignment to judgment, when a person is taken to court on an allegation of crime,</a:t>
            </a:r>
          </a:p>
          <a:p>
            <a:pPr marL="457200" indent="-457200" algn="just">
              <a:buFont typeface="+mj-lt"/>
              <a:buAutoNum type="arabicPeriod"/>
            </a:pPr>
            <a:r>
              <a:rPr lang="en-US" sz="1950" dirty="0"/>
              <a:t>Monitor compliance with the provisions of ACJA &amp; ACJLs by courts, prosecutors and </a:t>
            </a:r>
            <a:r>
              <a:rPr lang="en-US" sz="1950" dirty="0" err="1"/>
              <a:t>defence</a:t>
            </a:r>
            <a:r>
              <a:rPr lang="en-US" sz="1950" dirty="0"/>
              <a:t>,</a:t>
            </a:r>
          </a:p>
          <a:p>
            <a:pPr marL="457200" indent="-457200" algn="just">
              <a:buFont typeface="+mj-lt"/>
              <a:buAutoNum type="arabicPeriod"/>
            </a:pPr>
            <a:r>
              <a:rPr lang="en-US" sz="1950" dirty="0"/>
              <a:t>Know what is witness Protection and witness expenses, types of protection available to witnesses and how to ensure effective witness protection,</a:t>
            </a:r>
          </a:p>
          <a:p>
            <a:pPr marL="457200" indent="-457200" algn="just">
              <a:buFont typeface="+mj-lt"/>
              <a:buAutoNum type="arabicPeriod"/>
            </a:pPr>
            <a:r>
              <a:rPr lang="en-US" sz="1950" dirty="0"/>
              <a:t>Understand the roles of Court Registrars and administrators and their contributions to dispensation of justice, </a:t>
            </a:r>
          </a:p>
          <a:p>
            <a:pPr marL="457200" indent="-457200" algn="just">
              <a:buFont typeface="+mj-lt"/>
              <a:buAutoNum type="arabicPeriod"/>
            </a:pPr>
            <a:r>
              <a:rPr lang="en-US" sz="1950" dirty="0"/>
              <a:t>Know what an ideal Court Registry  should look like</a:t>
            </a:r>
          </a:p>
          <a:p>
            <a:pPr algn="just"/>
            <a:endParaRPr lang="en-US" sz="1950" dirty="0"/>
          </a:p>
        </p:txBody>
      </p:sp>
    </p:spTree>
    <p:extLst>
      <p:ext uri="{BB962C8B-B14F-4D97-AF65-F5344CB8AC3E}">
        <p14:creationId xmlns:p14="http://schemas.microsoft.com/office/powerpoint/2010/main" val="4167210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Functions of Court Registrars</a:t>
            </a:r>
            <a:endParaRPr lang="en-US" dirty="0"/>
          </a:p>
        </p:txBody>
      </p:sp>
      <p:sp>
        <p:nvSpPr>
          <p:cNvPr id="3" name="Content Placeholder 2"/>
          <p:cNvSpPr>
            <a:spLocks noGrp="1"/>
          </p:cNvSpPr>
          <p:nvPr>
            <p:ph idx="1"/>
          </p:nvPr>
        </p:nvSpPr>
        <p:spPr/>
        <p:txBody>
          <a:bodyPr>
            <a:noAutofit/>
          </a:bodyPr>
          <a:lstStyle/>
          <a:p>
            <a:pPr lvl="1" algn="just"/>
            <a:r>
              <a:rPr lang="en-US" dirty="0"/>
              <a:t>The Registrar is entrusted with the day to day administration of the Court, subject to the overriding authority of either the Judge or the Magistrate as the case may be. </a:t>
            </a:r>
          </a:p>
          <a:p>
            <a:pPr lvl="1" algn="just"/>
            <a:r>
              <a:rPr lang="en-US" dirty="0"/>
              <a:t>He sits with the Judge or Magistrate and attends to the need of the presiding officer and the lawyers. </a:t>
            </a:r>
          </a:p>
          <a:p>
            <a:pPr lvl="1" algn="just"/>
            <a:r>
              <a:rPr lang="en-US" dirty="0"/>
              <a:t>He ensures compliance of processes, payment of fees and fines as the case may be. </a:t>
            </a:r>
          </a:p>
          <a:p>
            <a:pPr lvl="1" algn="just"/>
            <a:r>
              <a:rPr lang="en-US" dirty="0"/>
              <a:t>The Court Registrar also keeps reports of happenings in the Court from times to time and minute same to the Chief Registrar for his information and necessary action when needed. </a:t>
            </a:r>
          </a:p>
          <a:p>
            <a:pPr algn="just"/>
            <a:endParaRPr lang="en-US" sz="1600" dirty="0"/>
          </a:p>
        </p:txBody>
      </p:sp>
    </p:spTree>
    <p:extLst>
      <p:ext uri="{BB962C8B-B14F-4D97-AF65-F5344CB8AC3E}">
        <p14:creationId xmlns:p14="http://schemas.microsoft.com/office/powerpoint/2010/main" val="2023766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Continued</a:t>
            </a:r>
            <a:endParaRPr lang="en-US" dirty="0"/>
          </a:p>
        </p:txBody>
      </p:sp>
      <p:sp>
        <p:nvSpPr>
          <p:cNvPr id="3" name="Content Placeholder 2"/>
          <p:cNvSpPr>
            <a:spLocks noGrp="1"/>
          </p:cNvSpPr>
          <p:nvPr>
            <p:ph idx="1"/>
          </p:nvPr>
        </p:nvSpPr>
        <p:spPr/>
        <p:txBody>
          <a:bodyPr>
            <a:noAutofit/>
          </a:bodyPr>
          <a:lstStyle/>
          <a:p>
            <a:pPr lvl="1" algn="just"/>
            <a:r>
              <a:rPr lang="en-US" dirty="0"/>
              <a:t>He is the most central officer in any Court Registry; therefore, if Registrars can successfully perform their duties to the letter, then they are an asset to the judiciary, as they would have succeeded in aiding quick dispensation of justice.</a:t>
            </a:r>
          </a:p>
          <a:p>
            <a:pPr lvl="1" algn="just"/>
            <a:r>
              <a:rPr lang="en-US" dirty="0"/>
              <a:t>The Registrar must at all times cooperate with the Judge or Magistrate to ensure smooth administration of justice in their courts. Their work, though not adjudicatory, is complementary to the judicial and administrative functions of a judge or magistrate and without the support staff, justice delivery would more or less be an impossible mission to achieve.</a:t>
            </a:r>
          </a:p>
          <a:p>
            <a:pPr algn="just"/>
            <a:endParaRPr lang="en-US" sz="2000" dirty="0"/>
          </a:p>
        </p:txBody>
      </p:sp>
    </p:spTree>
    <p:extLst>
      <p:ext uri="{BB962C8B-B14F-4D97-AF65-F5344CB8AC3E}">
        <p14:creationId xmlns:p14="http://schemas.microsoft.com/office/powerpoint/2010/main" val="1109384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E" sz="4900" b="1" dirty="0"/>
              <a:t>Primary </a:t>
            </a:r>
            <a:r>
              <a:rPr lang="en-US" sz="4900" b="1" dirty="0"/>
              <a:t>F</a:t>
            </a:r>
            <a:r>
              <a:rPr lang="en-AE" sz="4900" b="1" dirty="0"/>
              <a:t>unctions of Registrars: </a:t>
            </a:r>
            <a:endParaRPr lang="en-US" b="1" dirty="0"/>
          </a:p>
        </p:txBody>
      </p:sp>
      <p:sp>
        <p:nvSpPr>
          <p:cNvPr id="3" name="Content Placeholder 2"/>
          <p:cNvSpPr>
            <a:spLocks noGrp="1"/>
          </p:cNvSpPr>
          <p:nvPr>
            <p:ph idx="1"/>
          </p:nvPr>
        </p:nvSpPr>
        <p:spPr/>
        <p:txBody>
          <a:bodyPr>
            <a:normAutofit lnSpcReduction="10000"/>
          </a:bodyPr>
          <a:lstStyle/>
          <a:p>
            <a:pPr lvl="0" algn="just"/>
            <a:r>
              <a:rPr lang="en-US" dirty="0"/>
              <a:t>To fill up or cause to be filled up Summons, conviction warrants, recognizance (for bail), Writ of Execution and other documents, and submit same for the signature of the Judge. </a:t>
            </a:r>
          </a:p>
          <a:p>
            <a:pPr lvl="0" algn="just"/>
            <a:r>
              <a:rPr lang="en-US" dirty="0"/>
              <a:t>He makes arrangement for court sitting and gives necessary assistance to the judge in the open court. </a:t>
            </a:r>
          </a:p>
          <a:p>
            <a:pPr lvl="0" algn="just"/>
            <a:r>
              <a:rPr lang="en-US" dirty="0"/>
              <a:t>The Registrar co-ordinate the issuance and service of Court processes, hearing notices, warrant of arrest, summons of whatever nature such as Writ of Summons, Originating Summons among others. </a:t>
            </a:r>
          </a:p>
          <a:p>
            <a:pPr algn="just"/>
            <a:endParaRPr lang="en-US" dirty="0"/>
          </a:p>
        </p:txBody>
      </p:sp>
    </p:spTree>
    <p:extLst>
      <p:ext uri="{BB962C8B-B14F-4D97-AF65-F5344CB8AC3E}">
        <p14:creationId xmlns:p14="http://schemas.microsoft.com/office/powerpoint/2010/main" val="3768000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Continued</a:t>
            </a:r>
            <a:r>
              <a:rPr lang="en-AE" b="1" dirty="0"/>
              <a:t> </a:t>
            </a:r>
            <a:endParaRPr lang="en-US" b="1" dirty="0"/>
          </a:p>
        </p:txBody>
      </p:sp>
      <p:sp>
        <p:nvSpPr>
          <p:cNvPr id="3" name="Content Placeholder 2"/>
          <p:cNvSpPr>
            <a:spLocks noGrp="1"/>
          </p:cNvSpPr>
          <p:nvPr>
            <p:ph idx="1"/>
          </p:nvPr>
        </p:nvSpPr>
        <p:spPr/>
        <p:txBody>
          <a:bodyPr/>
          <a:lstStyle/>
          <a:p>
            <a:pPr lvl="0" algn="just"/>
            <a:r>
              <a:rPr lang="en-US" dirty="0"/>
              <a:t>To make or cause to be made copies of proceedings when required to do so by the Judge, and to record the Judgments, convictions and orders of the Court. </a:t>
            </a:r>
          </a:p>
          <a:p>
            <a:pPr lvl="0" algn="just"/>
            <a:r>
              <a:rPr lang="en-US" dirty="0"/>
              <a:t>To receive or cause to be received all fees, fines and penalties emanating from matters before the Court and act upon such order (or orders) made by the Court; all such monies paid or deposited in respect of proceedings in Court shall be deposited in the Court’s account by the Registrar. </a:t>
            </a:r>
          </a:p>
          <a:p>
            <a:pPr algn="just"/>
            <a:endParaRPr lang="en-US" dirty="0"/>
          </a:p>
        </p:txBody>
      </p:sp>
    </p:spTree>
    <p:extLst>
      <p:ext uri="{BB962C8B-B14F-4D97-AF65-F5344CB8AC3E}">
        <p14:creationId xmlns:p14="http://schemas.microsoft.com/office/powerpoint/2010/main" val="2498249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Continued</a:t>
            </a:r>
            <a:r>
              <a:rPr lang="en-AE" b="1" dirty="0"/>
              <a:t> </a:t>
            </a:r>
            <a:endParaRPr lang="en-US" b="1" dirty="0"/>
          </a:p>
        </p:txBody>
      </p:sp>
      <p:sp>
        <p:nvSpPr>
          <p:cNvPr id="3" name="Content Placeholder 2"/>
          <p:cNvSpPr>
            <a:spLocks noGrp="1"/>
          </p:cNvSpPr>
          <p:nvPr>
            <p:ph idx="1"/>
          </p:nvPr>
        </p:nvSpPr>
        <p:spPr/>
        <p:txBody>
          <a:bodyPr>
            <a:normAutofit lnSpcReduction="10000"/>
          </a:bodyPr>
          <a:lstStyle/>
          <a:p>
            <a:pPr lvl="0" algn="just"/>
            <a:r>
              <a:rPr lang="en-US" dirty="0"/>
              <a:t>To perform or cause to be performed such other duties connected with the Court as may be assigned to him by the Judge. </a:t>
            </a:r>
          </a:p>
          <a:p>
            <a:pPr lvl="0" algn="just"/>
            <a:r>
              <a:rPr lang="en-US" dirty="0"/>
              <a:t>To ensure that the Registry and other Staff therein on a daily basis perform their functions cautiously without inhabitation. This explains the fact that the Registry is considered as the life wire of the Court. </a:t>
            </a:r>
          </a:p>
          <a:p>
            <a:pPr lvl="0" algn="just"/>
            <a:r>
              <a:rPr lang="en-US" dirty="0"/>
              <a:t>The Registrar performs custodial duties such as marking and safe keeping of exhibits tendered in Courts, until requested, keeping proper inventory of attached properties. </a:t>
            </a:r>
          </a:p>
          <a:p>
            <a:pPr algn="just"/>
            <a:endParaRPr lang="en-US" dirty="0"/>
          </a:p>
        </p:txBody>
      </p:sp>
    </p:spTree>
    <p:extLst>
      <p:ext uri="{BB962C8B-B14F-4D97-AF65-F5344CB8AC3E}">
        <p14:creationId xmlns:p14="http://schemas.microsoft.com/office/powerpoint/2010/main" val="325962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lvl="0" algn="just"/>
            <a:r>
              <a:rPr lang="en-US" dirty="0"/>
              <a:t>He must ensure the preparation of quarterly returns of cases filed and disposed. </a:t>
            </a:r>
            <a:r>
              <a:rPr lang="en-US" dirty="0">
                <a:sym typeface="Symbol" panose="05050102010706020507" pitchFamily="18" charset="2"/>
              </a:rPr>
              <a:t></a:t>
            </a:r>
            <a:r>
              <a:rPr lang="en-US" dirty="0"/>
              <a:t> Registrar ought to put in place proper and necessary arrangement towards ensuring a conducive Court sitting session on daily basis. </a:t>
            </a:r>
          </a:p>
          <a:p>
            <a:pPr lvl="0" algn="just"/>
            <a:r>
              <a:rPr lang="en-US" dirty="0"/>
              <a:t>The Registrar should be of a tremendous assistance in administering oath on a witness during Court session or affirming a witness(</a:t>
            </a:r>
            <a:r>
              <a:rPr lang="en-US" dirty="0" err="1"/>
              <a:t>es</a:t>
            </a:r>
            <a:r>
              <a:rPr lang="en-US" dirty="0"/>
              <a:t>). </a:t>
            </a:r>
          </a:p>
          <a:p>
            <a:pPr lvl="0" algn="just"/>
            <a:r>
              <a:rPr lang="en-US" dirty="0"/>
              <a:t>A Registrar must at all times keep and guard the Record books which contain record of proceedings in each assigned matter and Court diaries from every form of manipulation by members of the public. </a:t>
            </a:r>
          </a:p>
          <a:p>
            <a:pPr algn="just"/>
            <a:endParaRPr lang="en-US" dirty="0"/>
          </a:p>
        </p:txBody>
      </p:sp>
      <p:sp>
        <p:nvSpPr>
          <p:cNvPr id="4" name="Title 3"/>
          <p:cNvSpPr>
            <a:spLocks noGrp="1"/>
          </p:cNvSpPr>
          <p:nvPr>
            <p:ph type="title"/>
          </p:nvPr>
        </p:nvSpPr>
        <p:spPr/>
        <p:txBody>
          <a:bodyPr>
            <a:normAutofit/>
          </a:bodyPr>
          <a:lstStyle/>
          <a:p>
            <a:r>
              <a:rPr lang="en-US" b="1" dirty="0"/>
              <a:t>Continued</a:t>
            </a:r>
            <a:r>
              <a:rPr lang="en-AE" b="1" dirty="0"/>
              <a:t> </a:t>
            </a:r>
            <a:endParaRPr lang="en-US" b="1" dirty="0"/>
          </a:p>
        </p:txBody>
      </p:sp>
    </p:spTree>
    <p:extLst>
      <p:ext uri="{BB962C8B-B14F-4D97-AF65-F5344CB8AC3E}">
        <p14:creationId xmlns:p14="http://schemas.microsoft.com/office/powerpoint/2010/main" val="298158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Continued</a:t>
            </a:r>
            <a:r>
              <a:rPr lang="en-AE" b="1" dirty="0"/>
              <a:t> </a:t>
            </a:r>
            <a:endParaRPr lang="en-US" b="1" dirty="0"/>
          </a:p>
        </p:txBody>
      </p:sp>
      <p:sp>
        <p:nvSpPr>
          <p:cNvPr id="3" name="Content Placeholder 2"/>
          <p:cNvSpPr>
            <a:spLocks noGrp="1"/>
          </p:cNvSpPr>
          <p:nvPr>
            <p:ph idx="1"/>
          </p:nvPr>
        </p:nvSpPr>
        <p:spPr/>
        <p:txBody>
          <a:bodyPr>
            <a:normAutofit lnSpcReduction="10000"/>
          </a:bodyPr>
          <a:lstStyle/>
          <a:p>
            <a:pPr lvl="0" algn="just"/>
            <a:r>
              <a:rPr lang="en-US" dirty="0"/>
              <a:t>The Registrar should supervise the preparation of a neat register wherein details of newly assigned matters, transferred matters, court processes filed are registered. </a:t>
            </a:r>
          </a:p>
          <a:p>
            <a:pPr lvl="0" algn="just"/>
            <a:r>
              <a:rPr lang="en-US" dirty="0"/>
              <a:t>A Registrar receives application from Litigants, counsel and other members of the Public. This could be application for the Certified true Copy of a Record of proceedings, Ruling, Judgment among others. </a:t>
            </a:r>
          </a:p>
          <a:p>
            <a:pPr lvl="0" algn="just"/>
            <a:r>
              <a:rPr lang="en-US" dirty="0"/>
              <a:t>A Registrar is responsible for the custody of Court properties such as keeping of court seals and stamp, files, writing pad among others. </a:t>
            </a:r>
          </a:p>
          <a:p>
            <a:pPr algn="just"/>
            <a:endParaRPr lang="en-US" dirty="0"/>
          </a:p>
        </p:txBody>
      </p:sp>
    </p:spTree>
    <p:extLst>
      <p:ext uri="{BB962C8B-B14F-4D97-AF65-F5344CB8AC3E}">
        <p14:creationId xmlns:p14="http://schemas.microsoft.com/office/powerpoint/2010/main" val="61487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2" algn="ctr" defTabSz="457200" rtl="0">
              <a:spcBef>
                <a:spcPct val="0"/>
              </a:spcBef>
            </a:pPr>
            <a:r>
              <a:rPr lang="en-US" sz="4400" b="1" dirty="0">
                <a:latin typeface="+mj-lt"/>
              </a:rPr>
              <a:t>Roles of Registrar Under the ACJA, ACJL (Kaduna and Plateau States)</a:t>
            </a:r>
            <a:endParaRPr lang="en-US" sz="4400" dirty="0">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5379599"/>
              </p:ext>
            </p:extLst>
          </p:nvPr>
        </p:nvGraphicFramePr>
        <p:xfrm>
          <a:off x="1435608" y="2640584"/>
          <a:ext cx="9372599" cy="3295777"/>
        </p:xfrm>
        <a:graphic>
          <a:graphicData uri="http://schemas.openxmlformats.org/drawingml/2006/table">
            <a:tbl>
              <a:tblPr firstRow="1" firstCol="1" bandRow="1">
                <a:tableStyleId>{5C22544A-7EE6-4342-B048-85BDC9FD1C3A}</a:tableStyleId>
              </a:tblPr>
              <a:tblGrid>
                <a:gridCol w="911693">
                  <a:extLst>
                    <a:ext uri="{9D8B030D-6E8A-4147-A177-3AD203B41FA5}">
                      <a16:colId xmlns:a16="http://schemas.microsoft.com/office/drawing/2014/main" val="20000"/>
                    </a:ext>
                  </a:extLst>
                </a:gridCol>
                <a:gridCol w="2310589">
                  <a:extLst>
                    <a:ext uri="{9D8B030D-6E8A-4147-A177-3AD203B41FA5}">
                      <a16:colId xmlns:a16="http://schemas.microsoft.com/office/drawing/2014/main" val="20001"/>
                    </a:ext>
                  </a:extLst>
                </a:gridCol>
                <a:gridCol w="6150317">
                  <a:extLst>
                    <a:ext uri="{9D8B030D-6E8A-4147-A177-3AD203B41FA5}">
                      <a16:colId xmlns:a16="http://schemas.microsoft.com/office/drawing/2014/main" val="20002"/>
                    </a:ext>
                  </a:extLst>
                </a:gridCol>
              </a:tblGrid>
              <a:tr h="0">
                <a:tc>
                  <a:txBody>
                    <a:bodyPr/>
                    <a:lstStyle/>
                    <a:p>
                      <a:pPr marL="0" marR="0" algn="just">
                        <a:lnSpc>
                          <a:spcPct val="115000"/>
                        </a:lnSpc>
                        <a:spcBef>
                          <a:spcPts val="0"/>
                        </a:spcBef>
                        <a:spcAft>
                          <a:spcPts val="0"/>
                        </a:spcAft>
                      </a:pPr>
                      <a:r>
                        <a:rPr lang="en-AE" sz="1600">
                          <a:effectLst/>
                        </a:rPr>
                        <a:t>S/N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AE" sz="1600">
                          <a:effectLst/>
                        </a:rPr>
                        <a:t>SECTIONS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rPr>
                        <a:t> DESCRIPTION OF THE ROLE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algn="just">
                        <a:lnSpc>
                          <a:spcPct val="115000"/>
                        </a:lnSpc>
                        <a:spcBef>
                          <a:spcPts val="0"/>
                        </a:spcBef>
                        <a:spcAft>
                          <a:spcPts val="0"/>
                        </a:spcAft>
                      </a:pPr>
                      <a:r>
                        <a:rPr lang="en-AE" sz="1600" dirty="0">
                          <a:effectLst/>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325120" algn="l"/>
                        </a:tabLst>
                      </a:pPr>
                      <a:r>
                        <a:rPr lang="en-AE" sz="1600" dirty="0">
                          <a:effectLst/>
                        </a:rPr>
                        <a:t>S. 89(1) ACJA S. 103 (1) Kaduna S. 105 (1) Plateau</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325120" algn="l"/>
                        </a:tabLst>
                      </a:pPr>
                      <a:r>
                        <a:rPr lang="en-US" sz="1600" dirty="0">
                          <a:effectLst/>
                        </a:rPr>
                        <a:t>Form of Complainant: it may be made orally and the court or registrar may reduce it into writing.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0" marR="0" algn="just">
                        <a:lnSpc>
                          <a:spcPct val="115000"/>
                        </a:lnSpc>
                        <a:spcBef>
                          <a:spcPts val="0"/>
                        </a:spcBef>
                        <a:spcAft>
                          <a:spcPts val="0"/>
                        </a:spcAft>
                      </a:pPr>
                      <a:r>
                        <a:rPr lang="en-AE"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325120" algn="l"/>
                        </a:tabLst>
                      </a:pPr>
                      <a:r>
                        <a:rPr lang="en-AE" sz="1600" dirty="0">
                          <a:effectLst/>
                        </a:rPr>
                        <a:t>S.107(3) ACJA S. 120 (3) Kaduna S. 122 Plateau</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325120" algn="l"/>
                        </a:tabLst>
                      </a:pPr>
                      <a:r>
                        <a:rPr lang="en-US" sz="1600" dirty="0">
                          <a:effectLst/>
                        </a:rPr>
                        <a:t>Discontinuance of Criminal Cases – The registrar to give notice of </a:t>
                      </a:r>
                      <a:r>
                        <a:rPr lang="en-US" sz="1600" dirty="0" err="1">
                          <a:effectLst/>
                        </a:rPr>
                        <a:t>discountinuance</a:t>
                      </a:r>
                      <a:r>
                        <a:rPr lang="en-US" sz="1600" dirty="0">
                          <a:effectLst/>
                        </a:rPr>
                        <a:t> in writing to the officer in charge of Prison or custody of the defendant.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marL="0" marR="0" algn="just">
                        <a:lnSpc>
                          <a:spcPct val="115000"/>
                        </a:lnSpc>
                        <a:spcBef>
                          <a:spcPts val="0"/>
                        </a:spcBef>
                        <a:spcAft>
                          <a:spcPts val="0"/>
                        </a:spcAft>
                      </a:pPr>
                      <a:r>
                        <a:rPr lang="en-AE" sz="1600" dirty="0">
                          <a:effectLst/>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325120" algn="l"/>
                        </a:tabLst>
                      </a:pPr>
                      <a:r>
                        <a:rPr lang="en-AE" sz="1600" dirty="0">
                          <a:effectLst/>
                        </a:rPr>
                        <a:t>S.170(2) ACJA</a:t>
                      </a:r>
                      <a:endParaRPr lang="en-US" sz="1600" dirty="0">
                        <a:effectLst/>
                      </a:endParaRPr>
                    </a:p>
                    <a:p>
                      <a:pPr marL="0" marR="0" algn="just">
                        <a:lnSpc>
                          <a:spcPct val="115000"/>
                        </a:lnSpc>
                        <a:spcBef>
                          <a:spcPts val="0"/>
                        </a:spcBef>
                        <a:spcAft>
                          <a:spcPts val="0"/>
                        </a:spcAft>
                        <a:tabLst>
                          <a:tab pos="325120" algn="l"/>
                        </a:tabLst>
                      </a:pPr>
                      <a:r>
                        <a:rPr lang="en-AE" sz="1600" dirty="0">
                          <a:effectLst/>
                        </a:rPr>
                        <a:t>S. 183 Kaduna S. 182 Plateau</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325120" algn="l"/>
                        </a:tabLst>
                      </a:pPr>
                      <a:r>
                        <a:rPr lang="en-US" sz="1600" dirty="0">
                          <a:effectLst/>
                        </a:rPr>
                        <a:t>Before whom </a:t>
                      </a:r>
                      <a:r>
                        <a:rPr lang="en-US" sz="1600" dirty="0" err="1">
                          <a:effectLst/>
                        </a:rPr>
                        <a:t>recognisance</a:t>
                      </a:r>
                      <a:r>
                        <a:rPr lang="en-US" sz="1600" dirty="0">
                          <a:effectLst/>
                        </a:rPr>
                        <a:t> may be executed: The </a:t>
                      </a:r>
                      <a:r>
                        <a:rPr lang="en-US" sz="1600" dirty="0" err="1">
                          <a:effectLst/>
                        </a:rPr>
                        <a:t>recognisance</a:t>
                      </a:r>
                      <a:r>
                        <a:rPr lang="en-US" sz="1600" dirty="0">
                          <a:effectLst/>
                        </a:rPr>
                        <a:t> may be entered in the presence of a registrar after the court has fixed the bail condition.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9572194"/>
                  </a:ext>
                </a:extLst>
              </a:tr>
              <a:tr h="0">
                <a:tc>
                  <a:txBody>
                    <a:bodyPr/>
                    <a:lstStyle/>
                    <a:p>
                      <a:pPr marL="0" marR="0" algn="just">
                        <a:lnSpc>
                          <a:spcPct val="115000"/>
                        </a:lnSpc>
                        <a:spcBef>
                          <a:spcPts val="0"/>
                        </a:spcBef>
                        <a:spcAft>
                          <a:spcPts val="0"/>
                        </a:spcAft>
                      </a:pPr>
                      <a:r>
                        <a:rPr lang="en-AE" sz="1600" dirty="0">
                          <a:effectLst/>
                        </a:rPr>
                        <a:t>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325120" algn="l"/>
                        </a:tabLst>
                      </a:pPr>
                      <a:r>
                        <a:rPr lang="en-AE" sz="1600">
                          <a:effectLst/>
                        </a:rPr>
                        <a:t>S.252 ACJA</a:t>
                      </a:r>
                      <a:endParaRPr lang="en-US" sz="1600">
                        <a:effectLst/>
                      </a:endParaRPr>
                    </a:p>
                    <a:p>
                      <a:pPr marL="0" marR="0" algn="just">
                        <a:lnSpc>
                          <a:spcPct val="115000"/>
                        </a:lnSpc>
                        <a:spcBef>
                          <a:spcPts val="0"/>
                        </a:spcBef>
                        <a:spcAft>
                          <a:spcPts val="0"/>
                        </a:spcAft>
                        <a:tabLst>
                          <a:tab pos="325120" algn="l"/>
                        </a:tabLst>
                      </a:pPr>
                      <a:r>
                        <a:rPr lang="en-AE" sz="1600">
                          <a:effectLst/>
                        </a:rPr>
                        <a:t>S. 264 Kaduna S. 266 Plateau</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325120" algn="l"/>
                        </a:tabLst>
                      </a:pPr>
                      <a:r>
                        <a:rPr lang="en-US" sz="1600" dirty="0" err="1">
                          <a:effectLst/>
                        </a:rPr>
                        <a:t>Defence</a:t>
                      </a:r>
                      <a:r>
                        <a:rPr lang="en-US" sz="1600" dirty="0">
                          <a:effectLst/>
                        </a:rPr>
                        <a:t> Witnesses’ expenses to be paid by the Registrar upon an order of the Court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6893928"/>
                  </a:ext>
                </a:extLst>
              </a:tr>
            </a:tbl>
          </a:graphicData>
        </a:graphic>
      </p:graphicFrame>
    </p:spTree>
    <p:extLst>
      <p:ext uri="{BB962C8B-B14F-4D97-AF65-F5344CB8AC3E}">
        <p14:creationId xmlns:p14="http://schemas.microsoft.com/office/powerpoint/2010/main" val="2806417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7980196"/>
              </p:ext>
            </p:extLst>
          </p:nvPr>
        </p:nvGraphicFramePr>
        <p:xfrm>
          <a:off x="1295401" y="2487168"/>
          <a:ext cx="9601197" cy="3506852"/>
        </p:xfrm>
        <a:graphic>
          <a:graphicData uri="http://schemas.openxmlformats.org/drawingml/2006/table">
            <a:tbl>
              <a:tblPr firstRow="1" firstCol="1" bandRow="1">
                <a:tableStyleId>{5C22544A-7EE6-4342-B048-85BDC9FD1C3A}</a:tableStyleId>
              </a:tblPr>
              <a:tblGrid>
                <a:gridCol w="738554">
                  <a:extLst>
                    <a:ext uri="{9D8B030D-6E8A-4147-A177-3AD203B41FA5}">
                      <a16:colId xmlns:a16="http://schemas.microsoft.com/office/drawing/2014/main" val="20000"/>
                    </a:ext>
                  </a:extLst>
                </a:gridCol>
                <a:gridCol w="2584938">
                  <a:extLst>
                    <a:ext uri="{9D8B030D-6E8A-4147-A177-3AD203B41FA5}">
                      <a16:colId xmlns:a16="http://schemas.microsoft.com/office/drawing/2014/main" val="20001"/>
                    </a:ext>
                  </a:extLst>
                </a:gridCol>
                <a:gridCol w="6277705">
                  <a:extLst>
                    <a:ext uri="{9D8B030D-6E8A-4147-A177-3AD203B41FA5}">
                      <a16:colId xmlns:a16="http://schemas.microsoft.com/office/drawing/2014/main" val="20002"/>
                    </a:ext>
                  </a:extLst>
                </a:gridCol>
              </a:tblGrid>
              <a:tr h="661416">
                <a:tc>
                  <a:txBody>
                    <a:bodyPr/>
                    <a:lstStyle/>
                    <a:p>
                      <a:pPr marL="0" marR="0" algn="just">
                        <a:lnSpc>
                          <a:spcPct val="115000"/>
                        </a:lnSpc>
                        <a:spcBef>
                          <a:spcPts val="0"/>
                        </a:spcBef>
                        <a:spcAft>
                          <a:spcPts val="0"/>
                        </a:spcAft>
                      </a:pPr>
                      <a:r>
                        <a:rPr lang="en-AE" sz="14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325120" algn="l"/>
                        </a:tabLst>
                      </a:pPr>
                      <a:r>
                        <a:rPr lang="en-AE" sz="1400" dirty="0">
                          <a:effectLst/>
                        </a:rPr>
                        <a:t>S.254 ACJA S. 266 Kaduna S. 258 Plateau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325120" algn="l"/>
                        </a:tabLst>
                      </a:pPr>
                      <a:r>
                        <a:rPr lang="en-US" sz="1400" dirty="0">
                          <a:effectLst/>
                        </a:rPr>
                        <a:t>The amount of witness’ expenses to be assessed and paid by the Registrar.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61416">
                <a:tc>
                  <a:txBody>
                    <a:bodyPr/>
                    <a:lstStyle/>
                    <a:p>
                      <a:pPr marL="0" marR="0" algn="just">
                        <a:lnSpc>
                          <a:spcPct val="115000"/>
                        </a:lnSpc>
                        <a:spcBef>
                          <a:spcPts val="0"/>
                        </a:spcBef>
                        <a:spcAft>
                          <a:spcPts val="0"/>
                        </a:spcAft>
                      </a:pPr>
                      <a:r>
                        <a:rPr lang="en-AE" sz="14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325120" algn="l"/>
                        </a:tabLst>
                      </a:pPr>
                      <a:r>
                        <a:rPr lang="en-AE" sz="1400">
                          <a:effectLst/>
                        </a:rPr>
                        <a:t>S.271(2)(a) S. 283 (2) (a) Kaduna S. 285 Plateau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325120" algn="l"/>
                        </a:tabLst>
                      </a:pPr>
                      <a:r>
                        <a:rPr lang="en-US" sz="1400" dirty="0">
                          <a:effectLst/>
                        </a:rPr>
                        <a:t>Registrar or other officer of the court to read over and explain the change to the defendant (s) to the satisfaction of the court.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61416">
                <a:tc>
                  <a:txBody>
                    <a:bodyPr/>
                    <a:lstStyle/>
                    <a:p>
                      <a:pPr marL="0" marR="0" algn="just">
                        <a:lnSpc>
                          <a:spcPct val="115000"/>
                        </a:lnSpc>
                        <a:spcBef>
                          <a:spcPts val="0"/>
                        </a:spcBef>
                        <a:spcAft>
                          <a:spcPts val="0"/>
                        </a:spcAft>
                      </a:pPr>
                      <a:r>
                        <a:rPr lang="en-AE" sz="1400" dirty="0">
                          <a:effectLst/>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325120" algn="l"/>
                        </a:tabLst>
                      </a:pPr>
                      <a:r>
                        <a:rPr lang="en-AE" sz="1400">
                          <a:effectLst/>
                        </a:rPr>
                        <a:t>S. 376 (10) ACJA S. 288 (10) Kaduna S. 389 (10)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325120" algn="l"/>
                        </a:tabLst>
                      </a:pPr>
                      <a:r>
                        <a:rPr lang="en-US" sz="1400" dirty="0">
                          <a:effectLst/>
                        </a:rPr>
                        <a:t>When a defendant indicates that he wants a lawyer from Legal Aid Council of Nigeria to represent him, the Chief Registrar shall within 14 days of such request made in the prescribed form ensure that the defendant is so represented and the particulars of the legal practitioner shall be sent to the defendant.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763786"/>
                  </a:ext>
                </a:extLst>
              </a:tr>
              <a:tr h="661416">
                <a:tc>
                  <a:txBody>
                    <a:bodyPr/>
                    <a:lstStyle/>
                    <a:p>
                      <a:pPr marL="0" marR="0" algn="just">
                        <a:lnSpc>
                          <a:spcPct val="115000"/>
                        </a:lnSpc>
                        <a:spcBef>
                          <a:spcPts val="0"/>
                        </a:spcBef>
                        <a:spcAft>
                          <a:spcPts val="0"/>
                        </a:spcAft>
                      </a:pPr>
                      <a:r>
                        <a:rPr lang="en-AE" sz="1400" dirty="0">
                          <a:effectLst/>
                        </a:rPr>
                        <a:t>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AE" sz="1400">
                          <a:effectLst/>
                        </a:rPr>
                        <a:t>S. 382 (2) S. 389 (2) Kaduna S. 391 (2) Plateau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dirty="0">
                          <a:effectLst/>
                        </a:rPr>
                        <a:t>Where information duly filed is assigned by the Chief Judge within 15 working days from the date of filing, the court to which it is assigned shall within 10 working days of the assignment issue notice of trial to witnesses and defendant (s). A production warrant duly signed by the court should also be served on the prisons. All these notices must be sent not more 3 days from the date they are issued.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4581510"/>
                  </a:ext>
                </a:extLst>
              </a:tr>
            </a:tbl>
          </a:graphicData>
        </a:graphic>
      </p:graphicFrame>
    </p:spTree>
    <p:extLst>
      <p:ext uri="{BB962C8B-B14F-4D97-AF65-F5344CB8AC3E}">
        <p14:creationId xmlns:p14="http://schemas.microsoft.com/office/powerpoint/2010/main" val="36354471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3497616"/>
              </p:ext>
            </p:extLst>
          </p:nvPr>
        </p:nvGraphicFramePr>
        <p:xfrm>
          <a:off x="1417320" y="2567432"/>
          <a:ext cx="9479278" cy="3576193"/>
        </p:xfrm>
        <a:graphic>
          <a:graphicData uri="http://schemas.openxmlformats.org/drawingml/2006/table">
            <a:tbl>
              <a:tblPr firstRow="1" firstCol="1" bandRow="1">
                <a:tableStyleId>{5C22544A-7EE6-4342-B048-85BDC9FD1C3A}</a:tableStyleId>
              </a:tblPr>
              <a:tblGrid>
                <a:gridCol w="729175">
                  <a:extLst>
                    <a:ext uri="{9D8B030D-6E8A-4147-A177-3AD203B41FA5}">
                      <a16:colId xmlns:a16="http://schemas.microsoft.com/office/drawing/2014/main" val="20000"/>
                    </a:ext>
                  </a:extLst>
                </a:gridCol>
                <a:gridCol w="2552113">
                  <a:extLst>
                    <a:ext uri="{9D8B030D-6E8A-4147-A177-3AD203B41FA5}">
                      <a16:colId xmlns:a16="http://schemas.microsoft.com/office/drawing/2014/main" val="20001"/>
                    </a:ext>
                  </a:extLst>
                </a:gridCol>
                <a:gridCol w="6197990">
                  <a:extLst>
                    <a:ext uri="{9D8B030D-6E8A-4147-A177-3AD203B41FA5}">
                      <a16:colId xmlns:a16="http://schemas.microsoft.com/office/drawing/2014/main" val="20002"/>
                    </a:ext>
                  </a:extLst>
                </a:gridCol>
              </a:tblGrid>
              <a:tr h="0">
                <a:tc>
                  <a:txBody>
                    <a:bodyPr/>
                    <a:lstStyle/>
                    <a:p>
                      <a:pPr marL="0" marR="0" algn="just">
                        <a:lnSpc>
                          <a:spcPct val="115000"/>
                        </a:lnSpc>
                        <a:spcBef>
                          <a:spcPts val="0"/>
                        </a:spcBef>
                        <a:spcAft>
                          <a:spcPts val="0"/>
                        </a:spcAft>
                      </a:pPr>
                      <a:r>
                        <a:rPr lang="en-AE" sz="1600">
                          <a:effectLst/>
                        </a:rPr>
                        <a:t>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AE" sz="1600" dirty="0">
                          <a:effectLst/>
                        </a:rPr>
                        <a:t>S. 383 (1) ACJA S. 390 (1) Kaduna 392 (1) Plateau</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rPr>
                        <a:t>The registrar shall receive information from a private legal practitioner if the information is endorsed by the AGF or any authorized person and the legal practitioner must enter a recognizance.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algn="just">
                        <a:lnSpc>
                          <a:spcPct val="115000"/>
                        </a:lnSpc>
                        <a:spcBef>
                          <a:spcPts val="0"/>
                        </a:spcBef>
                        <a:spcAft>
                          <a:spcPts val="0"/>
                        </a:spcAft>
                      </a:pPr>
                      <a:r>
                        <a:rPr lang="en-AE" sz="1600">
                          <a:effectLst/>
                        </a:rPr>
                        <a:t>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AE" sz="1600" dirty="0">
                          <a:effectLst/>
                        </a:rPr>
                        <a:t>S. 388 ACJA S. 396 Kaduna S. 397 Plateau</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dirty="0">
                          <a:effectLst/>
                        </a:rPr>
                        <a:t>Registrar to endorse forms of notice of trial which shall specify the particular session at which the party is to be tried.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0" marR="0" algn="just">
                        <a:lnSpc>
                          <a:spcPct val="115000"/>
                        </a:lnSpc>
                        <a:spcBef>
                          <a:spcPts val="0"/>
                        </a:spcBef>
                        <a:spcAft>
                          <a:spcPts val="0"/>
                        </a:spcAft>
                      </a:pPr>
                      <a:r>
                        <a:rPr lang="en-AE" sz="1600" dirty="0">
                          <a:effectLst/>
                        </a:rPr>
                        <a:t>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AE" sz="1600">
                          <a:effectLst/>
                        </a:rPr>
                        <a:t>S. 389 ACJA S. 395 Kaduna S. 398 Plateau</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dirty="0">
                          <a:effectLst/>
                        </a:rPr>
                        <a:t>Registrar to deliver copy of information and notice of trial to the Sherriff for service on the parties and witnesses.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7544260"/>
                  </a:ext>
                </a:extLst>
              </a:tr>
              <a:tr h="0">
                <a:tc>
                  <a:txBody>
                    <a:bodyPr/>
                    <a:lstStyle/>
                    <a:p>
                      <a:pPr marL="0" marR="0" algn="just">
                        <a:lnSpc>
                          <a:spcPct val="115000"/>
                        </a:lnSpc>
                        <a:spcBef>
                          <a:spcPts val="0"/>
                        </a:spcBef>
                        <a:spcAft>
                          <a:spcPts val="0"/>
                        </a:spcAft>
                      </a:pPr>
                      <a:r>
                        <a:rPr lang="en-AE" sz="1600" dirty="0">
                          <a:effectLst/>
                        </a:rPr>
                        <a:t>12.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AE" sz="1600">
                          <a:effectLst/>
                        </a:rPr>
                        <a:t>S. 393 ACJA S. 400 Kaduna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dirty="0">
                          <a:effectLst/>
                        </a:rPr>
                        <a:t>Where service is done by courier company, the 12S. 402 Plateau company shall make available to the registrar the return of mode service on the person named for service on the notice or information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6898886"/>
                  </a:ext>
                </a:extLst>
              </a:tr>
              <a:tr h="0">
                <a:tc>
                  <a:txBody>
                    <a:bodyPr/>
                    <a:lstStyle/>
                    <a:p>
                      <a:pPr marL="0" marR="0" algn="just">
                        <a:lnSpc>
                          <a:spcPct val="115000"/>
                        </a:lnSpc>
                        <a:spcBef>
                          <a:spcPts val="0"/>
                        </a:spcBef>
                        <a:spcAft>
                          <a:spcPts val="0"/>
                        </a:spcAft>
                      </a:pPr>
                      <a:r>
                        <a:rPr lang="en-AE" sz="1600" dirty="0">
                          <a:effectLst/>
                        </a:rPr>
                        <a:t>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AE" sz="1600">
                          <a:effectLst/>
                        </a:rPr>
                        <a:t>S. 406 ACJA S. 413 Kaduna S. 415 Plateau</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dirty="0">
                          <a:effectLst/>
                        </a:rPr>
                        <a:t>Upon conviction by the court, a certificate under the hand of the registrar naming the convict shall be sufficient authority for the detention of the convict.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6160827"/>
                  </a:ext>
                </a:extLst>
              </a:tr>
            </a:tbl>
          </a:graphicData>
        </a:graphic>
      </p:graphicFrame>
    </p:spTree>
    <p:extLst>
      <p:ext uri="{BB962C8B-B14F-4D97-AF65-F5344CB8AC3E}">
        <p14:creationId xmlns:p14="http://schemas.microsoft.com/office/powerpoint/2010/main" val="642092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Criminal Courts of First Instance (Trial Courts) for ACJA</a:t>
            </a:r>
          </a:p>
        </p:txBody>
      </p:sp>
      <p:sp>
        <p:nvSpPr>
          <p:cNvPr id="3" name="Content Placeholder 2"/>
          <p:cNvSpPr>
            <a:spLocks noGrp="1"/>
          </p:cNvSpPr>
          <p:nvPr>
            <p:ph idx="1"/>
          </p:nvPr>
        </p:nvSpPr>
        <p:spPr/>
        <p:txBody>
          <a:bodyPr>
            <a:normAutofit fontScale="32500" lnSpcReduction="20000"/>
          </a:bodyPr>
          <a:lstStyle/>
          <a:p>
            <a:r>
              <a:rPr lang="en-AE" sz="5600" dirty="0"/>
              <a:t>Trial Courts for the purpose of the application of ACJA  include:</a:t>
            </a:r>
            <a:endParaRPr lang="en-US" sz="5600" dirty="0"/>
          </a:p>
          <a:p>
            <a:pPr lvl="1"/>
            <a:r>
              <a:rPr lang="en-US" sz="5600" dirty="0"/>
              <a:t>Area courts;</a:t>
            </a:r>
          </a:p>
          <a:p>
            <a:pPr lvl="1"/>
            <a:r>
              <a:rPr lang="en-US" sz="5600" dirty="0"/>
              <a:t>Magistrate Court;</a:t>
            </a:r>
          </a:p>
          <a:p>
            <a:pPr lvl="1"/>
            <a:r>
              <a:rPr lang="en-US" sz="5600" dirty="0"/>
              <a:t>National Industrial Court (NIC) (The NIC has exclusive jurisdiction over criminal causes and matters relating to </a:t>
            </a:r>
            <a:r>
              <a:rPr lang="en-US" sz="5600" dirty="0" err="1"/>
              <a:t>labour</a:t>
            </a:r>
            <a:r>
              <a:rPr lang="en-US" sz="5600" dirty="0"/>
              <a:t>, industrial trade union and industrial relations and environment and conditions of work, health, safety and welfare of </a:t>
            </a:r>
            <a:r>
              <a:rPr lang="en-US" sz="5600" dirty="0" err="1"/>
              <a:t>labour</a:t>
            </a:r>
            <a:r>
              <a:rPr lang="en-US" sz="5600" dirty="0"/>
              <a:t> and matters related and incidental thereto.) See Section 254C (5) of the 1999 CFRN as amended.</a:t>
            </a:r>
          </a:p>
          <a:p>
            <a:pPr lvl="1"/>
            <a:r>
              <a:rPr lang="en-US" sz="5600" dirty="0"/>
              <a:t>High Court of the Federal Capital Territory; </a:t>
            </a:r>
          </a:p>
          <a:p>
            <a:pPr lvl="1"/>
            <a:r>
              <a:rPr lang="en-US" sz="5600" dirty="0"/>
              <a:t>Federal High Court;</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87941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4706302"/>
              </p:ext>
            </p:extLst>
          </p:nvPr>
        </p:nvGraphicFramePr>
        <p:xfrm>
          <a:off x="1295402" y="2473706"/>
          <a:ext cx="9639294" cy="3723132"/>
        </p:xfrm>
        <a:graphic>
          <a:graphicData uri="http://schemas.openxmlformats.org/drawingml/2006/table">
            <a:tbl>
              <a:tblPr firstRow="1" firstCol="1" bandRow="1">
                <a:tableStyleId>{5C22544A-7EE6-4342-B048-85BDC9FD1C3A}</a:tableStyleId>
              </a:tblPr>
              <a:tblGrid>
                <a:gridCol w="741484">
                  <a:extLst>
                    <a:ext uri="{9D8B030D-6E8A-4147-A177-3AD203B41FA5}">
                      <a16:colId xmlns:a16="http://schemas.microsoft.com/office/drawing/2014/main" val="20000"/>
                    </a:ext>
                  </a:extLst>
                </a:gridCol>
                <a:gridCol w="2595195">
                  <a:extLst>
                    <a:ext uri="{9D8B030D-6E8A-4147-A177-3AD203B41FA5}">
                      <a16:colId xmlns:a16="http://schemas.microsoft.com/office/drawing/2014/main" val="20001"/>
                    </a:ext>
                  </a:extLst>
                </a:gridCol>
                <a:gridCol w="6302615">
                  <a:extLst>
                    <a:ext uri="{9D8B030D-6E8A-4147-A177-3AD203B41FA5}">
                      <a16:colId xmlns:a16="http://schemas.microsoft.com/office/drawing/2014/main" val="20002"/>
                    </a:ext>
                  </a:extLst>
                </a:gridCol>
              </a:tblGrid>
              <a:tr h="0">
                <a:tc>
                  <a:txBody>
                    <a:bodyPr/>
                    <a:lstStyle/>
                    <a:p>
                      <a:pPr marL="0" marR="0" algn="just">
                        <a:lnSpc>
                          <a:spcPct val="115000"/>
                        </a:lnSpc>
                        <a:spcBef>
                          <a:spcPts val="0"/>
                        </a:spcBef>
                        <a:spcAft>
                          <a:spcPts val="0"/>
                        </a:spcAft>
                      </a:pPr>
                      <a:r>
                        <a:rPr lang="en-AE" sz="1800" dirty="0">
                          <a:effectLst/>
                        </a:rPr>
                        <a:t>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AE" sz="1800" dirty="0">
                          <a:effectLst/>
                        </a:rPr>
                        <a:t>S. 408 ACJA S. 415 Kaduna S. 417 Plateau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rPr>
                        <a:t>After conviction, the registrar the shall: a. Hand two copies of the certificate issued by the judge under section 407 to the Commissioner of Police and the officer in charge of the prison. b. Transmit one copy of the certificate to the Sherriff. c. File one copy of the certificate with the record of the proceedings in the case.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algn="just">
                        <a:lnSpc>
                          <a:spcPct val="115000"/>
                        </a:lnSpc>
                        <a:spcBef>
                          <a:spcPts val="0"/>
                        </a:spcBef>
                        <a:spcAft>
                          <a:spcPts val="0"/>
                        </a:spcAft>
                      </a:pPr>
                      <a:r>
                        <a:rPr lang="en-AE" sz="1800">
                          <a:effectLst/>
                        </a:rPr>
                        <a:t>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AE" sz="1800">
                          <a:effectLst/>
                        </a:rPr>
                        <a:t>S. 461 ACJA S. 458 Kaduna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rPr>
                        <a:t>Chief Judge to establish a Community Service Centre in every division of the court to headed by a Registrar.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0" marR="0" algn="just">
                        <a:lnSpc>
                          <a:spcPct val="115000"/>
                        </a:lnSpc>
                        <a:spcBef>
                          <a:spcPts val="0"/>
                        </a:spcBef>
                        <a:spcAft>
                          <a:spcPts val="0"/>
                        </a:spcAft>
                      </a:pPr>
                      <a:r>
                        <a:rPr lang="en-AE" sz="1800" dirty="0">
                          <a:effectLst/>
                        </a:rPr>
                        <a:t>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AE" sz="1800">
                          <a:effectLst/>
                        </a:rPr>
                        <a:t>S. 462 (4) S. 459 (4) Kaduna S. 456 Plateau</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rPr>
                        <a:t>The registrar of the court shall forward copy of the community service order to the Community Service Registrar.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8332327"/>
                  </a:ext>
                </a:extLst>
              </a:tr>
              <a:tr h="0">
                <a:tc>
                  <a:txBody>
                    <a:bodyPr/>
                    <a:lstStyle/>
                    <a:p>
                      <a:pPr marL="0" marR="0" algn="just">
                        <a:lnSpc>
                          <a:spcPct val="115000"/>
                        </a:lnSpc>
                        <a:spcBef>
                          <a:spcPts val="0"/>
                        </a:spcBef>
                        <a:spcAft>
                          <a:spcPts val="0"/>
                        </a:spcAft>
                      </a:pPr>
                      <a:r>
                        <a:rPr lang="en-AE" sz="1800" dirty="0">
                          <a:effectLst/>
                        </a:rPr>
                        <a:t>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AE" sz="1800" dirty="0">
                          <a:effectLst/>
                        </a:rPr>
                        <a:t>S. 463 (1) ACJA S. 460 Kaduna S. 458 Plateau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rPr>
                        <a:t>The Community Service Registrar shall inform the court of any default in the community service order by the convict.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4596601"/>
                  </a:ext>
                </a:extLst>
              </a:tr>
            </a:tbl>
          </a:graphicData>
        </a:graphic>
      </p:graphicFrame>
    </p:spTree>
    <p:extLst>
      <p:ext uri="{BB962C8B-B14F-4D97-AF65-F5344CB8AC3E}">
        <p14:creationId xmlns:p14="http://schemas.microsoft.com/office/powerpoint/2010/main" val="37813401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1939948"/>
              </p:ext>
            </p:extLst>
          </p:nvPr>
        </p:nvGraphicFramePr>
        <p:xfrm>
          <a:off x="1399033" y="2540763"/>
          <a:ext cx="9497566" cy="3627296"/>
        </p:xfrm>
        <a:graphic>
          <a:graphicData uri="http://schemas.openxmlformats.org/drawingml/2006/table">
            <a:tbl>
              <a:tblPr firstRow="1" firstCol="1" bandRow="1">
                <a:tableStyleId>{5C22544A-7EE6-4342-B048-85BDC9FD1C3A}</a:tableStyleId>
              </a:tblPr>
              <a:tblGrid>
                <a:gridCol w="730581">
                  <a:extLst>
                    <a:ext uri="{9D8B030D-6E8A-4147-A177-3AD203B41FA5}">
                      <a16:colId xmlns:a16="http://schemas.microsoft.com/office/drawing/2014/main" val="20000"/>
                    </a:ext>
                  </a:extLst>
                </a:gridCol>
                <a:gridCol w="2557038">
                  <a:extLst>
                    <a:ext uri="{9D8B030D-6E8A-4147-A177-3AD203B41FA5}">
                      <a16:colId xmlns:a16="http://schemas.microsoft.com/office/drawing/2014/main" val="20001"/>
                    </a:ext>
                  </a:extLst>
                </a:gridCol>
                <a:gridCol w="6209947">
                  <a:extLst>
                    <a:ext uri="{9D8B030D-6E8A-4147-A177-3AD203B41FA5}">
                      <a16:colId xmlns:a16="http://schemas.microsoft.com/office/drawing/2014/main" val="20002"/>
                    </a:ext>
                  </a:extLst>
                </a:gridCol>
              </a:tblGrid>
              <a:tr h="602356">
                <a:tc>
                  <a:txBody>
                    <a:bodyPr/>
                    <a:lstStyle/>
                    <a:p>
                      <a:pPr marL="0" marR="0" algn="just">
                        <a:lnSpc>
                          <a:spcPct val="115000"/>
                        </a:lnSpc>
                        <a:spcBef>
                          <a:spcPts val="0"/>
                        </a:spcBef>
                        <a:spcAft>
                          <a:spcPts val="0"/>
                        </a:spcAft>
                      </a:pPr>
                      <a:r>
                        <a:rPr lang="en-AE" sz="1400">
                          <a:effectLst/>
                        </a:rPr>
                        <a:t>18.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tc>
                  <a:txBody>
                    <a:bodyPr/>
                    <a:lstStyle/>
                    <a:p>
                      <a:pPr marL="0" marR="0" algn="just">
                        <a:lnSpc>
                          <a:spcPct val="115000"/>
                        </a:lnSpc>
                        <a:spcBef>
                          <a:spcPts val="0"/>
                        </a:spcBef>
                        <a:spcAft>
                          <a:spcPts val="0"/>
                        </a:spcAft>
                      </a:pPr>
                      <a:r>
                        <a:rPr lang="en-AE" sz="1400" dirty="0">
                          <a:effectLst/>
                        </a:rPr>
                        <a:t>S. 465 ACJA S. 462 Kaduna S. 460 Plateau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tc>
                  <a:txBody>
                    <a:bodyPr/>
                    <a:lstStyle/>
                    <a:p>
                      <a:pPr marL="0" marR="0" algn="just">
                        <a:lnSpc>
                          <a:spcPct val="115000"/>
                        </a:lnSpc>
                        <a:spcBef>
                          <a:spcPts val="0"/>
                        </a:spcBef>
                        <a:spcAft>
                          <a:spcPts val="0"/>
                        </a:spcAft>
                      </a:pPr>
                      <a:r>
                        <a:rPr lang="en-US" sz="1400">
                          <a:effectLst/>
                        </a:rPr>
                        <a:t>In appropriate cases, the Registrar of the Community Service Centre may apply to the court for amendment or review of a community service order.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extLst>
                  <a:ext uri="{0D108BD9-81ED-4DB2-BD59-A6C34878D82A}">
                    <a16:rowId xmlns:a16="http://schemas.microsoft.com/office/drawing/2014/main" val="10000"/>
                  </a:ext>
                </a:extLst>
              </a:tr>
              <a:tr h="1427622">
                <a:tc>
                  <a:txBody>
                    <a:bodyPr/>
                    <a:lstStyle/>
                    <a:p>
                      <a:pPr marL="0" marR="0" algn="just">
                        <a:lnSpc>
                          <a:spcPct val="115000"/>
                        </a:lnSpc>
                        <a:spcBef>
                          <a:spcPts val="0"/>
                        </a:spcBef>
                        <a:spcAft>
                          <a:spcPts val="0"/>
                        </a:spcAft>
                      </a:pPr>
                      <a:r>
                        <a:rPr lang="en-AE" sz="1400" dirty="0">
                          <a:effectLst/>
                        </a:rPr>
                        <a:t>19.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tc>
                  <a:txBody>
                    <a:bodyPr/>
                    <a:lstStyle/>
                    <a:p>
                      <a:pPr marL="0" marR="0" algn="just">
                        <a:lnSpc>
                          <a:spcPct val="115000"/>
                        </a:lnSpc>
                        <a:spcBef>
                          <a:spcPts val="0"/>
                        </a:spcBef>
                        <a:spcAft>
                          <a:spcPts val="0"/>
                        </a:spcAft>
                      </a:pPr>
                      <a:r>
                        <a:rPr lang="en-AE" sz="1400" dirty="0">
                          <a:effectLst/>
                        </a:rPr>
                        <a:t>S. 466 ACJA S. 463 Kaduna S. 461 Plateau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tc>
                  <a:txBody>
                    <a:bodyPr/>
                    <a:lstStyle/>
                    <a:p>
                      <a:pPr marL="0" marR="0" algn="just">
                        <a:lnSpc>
                          <a:spcPct val="115000"/>
                        </a:lnSpc>
                        <a:spcBef>
                          <a:spcPts val="0"/>
                        </a:spcBef>
                        <a:spcAft>
                          <a:spcPts val="0"/>
                        </a:spcAft>
                      </a:pPr>
                      <a:r>
                        <a:rPr lang="en-US" sz="1400" dirty="0">
                          <a:effectLst/>
                        </a:rPr>
                        <a:t>The Registrar to receive regular report about the convict’s performance and general conduct under a community service order. The registrar may reduce the period in the community service order by not more 1/3 where the 13convict is of good conduct. The registrar shall make a report to the supervising court on the termination of a community service order. The registrar shall designate the supervising community service officers.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extLst>
                  <a:ext uri="{0D108BD9-81ED-4DB2-BD59-A6C34878D82A}">
                    <a16:rowId xmlns:a16="http://schemas.microsoft.com/office/drawing/2014/main" val="10001"/>
                  </a:ext>
                </a:extLst>
              </a:tr>
              <a:tr h="782442">
                <a:tc>
                  <a:txBody>
                    <a:bodyPr/>
                    <a:lstStyle/>
                    <a:p>
                      <a:pPr marL="0" marR="0" algn="just">
                        <a:lnSpc>
                          <a:spcPct val="115000"/>
                        </a:lnSpc>
                        <a:spcBef>
                          <a:spcPts val="0"/>
                        </a:spcBef>
                        <a:spcAft>
                          <a:spcPts val="0"/>
                        </a:spcAft>
                      </a:pPr>
                      <a:r>
                        <a:rPr lang="en-AE" sz="1400" dirty="0">
                          <a:effectLst/>
                        </a:rPr>
                        <a:t>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AE" sz="1400">
                          <a:effectLst/>
                        </a:rPr>
                        <a:t>S. 485 (3) ACJA S. 484 (2) Kaduna S. 482 (2) Plateau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dirty="0">
                          <a:effectLst/>
                        </a:rPr>
                        <a:t>Appeals from the magistrates courts to the High Court shall commence by the appellant by giving notice to the registrar of the court from which the appeal is brought and such notice of appeal shall be signed by the appellant.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6988591"/>
                  </a:ext>
                </a:extLst>
              </a:tr>
              <a:tr h="782442">
                <a:tc>
                  <a:txBody>
                    <a:bodyPr/>
                    <a:lstStyle/>
                    <a:p>
                      <a:pPr marL="0" marR="0" algn="just">
                        <a:lnSpc>
                          <a:spcPct val="115000"/>
                        </a:lnSpc>
                        <a:spcBef>
                          <a:spcPts val="0"/>
                        </a:spcBef>
                        <a:spcAft>
                          <a:spcPts val="0"/>
                        </a:spcAft>
                      </a:pPr>
                      <a:r>
                        <a:rPr lang="en-AE" sz="1400" dirty="0">
                          <a:effectLst/>
                        </a:rPr>
                        <a:t>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AE" sz="1400" dirty="0">
                          <a:effectLst/>
                        </a:rPr>
                        <a:t>S. 485 (6) ACJA S. 384 (5) Kaduna S. 482 (5)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dirty="0">
                          <a:effectLst/>
                        </a:rPr>
                        <a:t>An appeal shall be filed with the registrar within 30 days of the decision.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5571886"/>
                  </a:ext>
                </a:extLst>
              </a:tr>
            </a:tbl>
          </a:graphicData>
        </a:graphic>
      </p:graphicFrame>
    </p:spTree>
    <p:extLst>
      <p:ext uri="{BB962C8B-B14F-4D97-AF65-F5344CB8AC3E}">
        <p14:creationId xmlns:p14="http://schemas.microsoft.com/office/powerpoint/2010/main" val="2560442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r>
              <a:rPr lang="en-US" sz="4400" b="1" dirty="0">
                <a:latin typeface="+mj-lt"/>
              </a:rPr>
              <a:t>Challenges faced by Courts </a:t>
            </a:r>
            <a:endParaRPr lang="en-US" sz="4400" dirty="0">
              <a:latin typeface="+mj-lt"/>
            </a:endParaRPr>
          </a:p>
        </p:txBody>
      </p:sp>
      <p:sp>
        <p:nvSpPr>
          <p:cNvPr id="3" name="Content Placeholder 2"/>
          <p:cNvSpPr>
            <a:spLocks noGrp="1"/>
          </p:cNvSpPr>
          <p:nvPr>
            <p:ph idx="1"/>
          </p:nvPr>
        </p:nvSpPr>
        <p:spPr/>
        <p:txBody>
          <a:bodyPr>
            <a:normAutofit/>
          </a:bodyPr>
          <a:lstStyle/>
          <a:p>
            <a:pPr algn="just"/>
            <a:r>
              <a:rPr lang="en-US" dirty="0"/>
              <a:t>The problems faced by courts are numerous. They include</a:t>
            </a:r>
          </a:p>
          <a:p>
            <a:pPr algn="just"/>
            <a:r>
              <a:rPr lang="en-US" dirty="0"/>
              <a:t>Inadequate man power in terms of skilled, non-skilled and dedicated </a:t>
            </a:r>
            <a:r>
              <a:rPr lang="en-US" dirty="0" err="1"/>
              <a:t>staf</a:t>
            </a:r>
            <a:endParaRPr lang="en-US" dirty="0"/>
          </a:p>
          <a:p>
            <a:pPr algn="just"/>
            <a:r>
              <a:rPr lang="en-US" dirty="0"/>
              <a:t>Insufficient budgetary provisions</a:t>
            </a:r>
          </a:p>
          <a:p>
            <a:pPr algn="just"/>
            <a:r>
              <a:rPr lang="en-US" dirty="0"/>
              <a:t>Corruption </a:t>
            </a:r>
          </a:p>
          <a:p>
            <a:pPr algn="just"/>
            <a:r>
              <a:rPr lang="en-US" dirty="0"/>
              <a:t>Deliberate interference in judiciary funds or denial of same as a way of subjugating the courts/judiciary</a:t>
            </a:r>
          </a:p>
        </p:txBody>
      </p:sp>
    </p:spTree>
    <p:extLst>
      <p:ext uri="{BB962C8B-B14F-4D97-AF65-F5344CB8AC3E}">
        <p14:creationId xmlns:p14="http://schemas.microsoft.com/office/powerpoint/2010/main" val="233195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98E6A-3AB9-9927-8410-DA70A8F0BCCC}"/>
              </a:ext>
            </a:extLst>
          </p:cNvPr>
          <p:cNvSpPr>
            <a:spLocks noGrp="1"/>
          </p:cNvSpPr>
          <p:nvPr>
            <p:ph type="title"/>
          </p:nvPr>
        </p:nvSpPr>
        <p:spPr/>
        <p:txBody>
          <a:bodyPr/>
          <a:lstStyle/>
          <a:p>
            <a:r>
              <a:rPr lang="en-GB" b="1" dirty="0"/>
              <a:t>Contd.</a:t>
            </a:r>
          </a:p>
        </p:txBody>
      </p:sp>
      <p:sp>
        <p:nvSpPr>
          <p:cNvPr id="3" name="Content Placeholder 2">
            <a:extLst>
              <a:ext uri="{FF2B5EF4-FFF2-40B4-BE49-F238E27FC236}">
                <a16:creationId xmlns:a16="http://schemas.microsoft.com/office/drawing/2014/main" id="{5FD17267-23B1-DA5A-AADB-B46BF7CE93CF}"/>
              </a:ext>
            </a:extLst>
          </p:cNvPr>
          <p:cNvSpPr>
            <a:spLocks noGrp="1"/>
          </p:cNvSpPr>
          <p:nvPr>
            <p:ph idx="1"/>
          </p:nvPr>
        </p:nvSpPr>
        <p:spPr/>
        <p:txBody>
          <a:bodyPr/>
          <a:lstStyle/>
          <a:p>
            <a:pPr algn="just"/>
            <a:r>
              <a:rPr lang="en-US" dirty="0"/>
              <a:t>Inadequate payment of judicial officers, judges, magistrates </a:t>
            </a:r>
            <a:r>
              <a:rPr lang="en-US" dirty="0" err="1"/>
              <a:t>etc</a:t>
            </a:r>
            <a:r>
              <a:rPr lang="en-US" dirty="0"/>
              <a:t>,</a:t>
            </a:r>
          </a:p>
          <a:p>
            <a:pPr algn="just"/>
            <a:r>
              <a:rPr lang="en-US" dirty="0"/>
              <a:t>Inadequate facilities like courtrooms, chambers, staff offices etc. </a:t>
            </a:r>
          </a:p>
          <a:p>
            <a:pPr algn="just"/>
            <a:r>
              <a:rPr lang="en-US" dirty="0"/>
              <a:t>Lack of modern gadgets, recorders, computers </a:t>
            </a:r>
            <a:r>
              <a:rPr lang="en-US" dirty="0" err="1"/>
              <a:t>etc</a:t>
            </a:r>
            <a:r>
              <a:rPr lang="en-US" dirty="0"/>
              <a:t>  </a:t>
            </a:r>
          </a:p>
          <a:p>
            <a:pPr algn="just"/>
            <a:r>
              <a:rPr lang="en-US" dirty="0"/>
              <a:t>Lack of training and retraining of staff and judicial officers</a:t>
            </a:r>
          </a:p>
          <a:p>
            <a:pPr algn="just"/>
            <a:r>
              <a:rPr lang="en-US" dirty="0"/>
              <a:t>Disobedience of court orders and judgments by government agencies, departments and ministries</a:t>
            </a:r>
          </a:p>
          <a:p>
            <a:endParaRPr lang="en-GB" dirty="0"/>
          </a:p>
        </p:txBody>
      </p:sp>
    </p:spTree>
    <p:extLst>
      <p:ext uri="{BB962C8B-B14F-4D97-AF65-F5344CB8AC3E}">
        <p14:creationId xmlns:p14="http://schemas.microsoft.com/office/powerpoint/2010/main" val="3575486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r>
              <a:rPr lang="en-US" sz="4400" b="1" dirty="0">
                <a:latin typeface="+mj-lt"/>
              </a:rPr>
              <a:t>The Ideal Court Registry </a:t>
            </a:r>
          </a:p>
        </p:txBody>
      </p:sp>
      <p:sp>
        <p:nvSpPr>
          <p:cNvPr id="3" name="Content Placeholder 2"/>
          <p:cNvSpPr>
            <a:spLocks noGrp="1"/>
          </p:cNvSpPr>
          <p:nvPr>
            <p:ph idx="1"/>
          </p:nvPr>
        </p:nvSpPr>
        <p:spPr/>
        <p:txBody>
          <a:bodyPr/>
          <a:lstStyle/>
          <a:p>
            <a:pPr marL="0" lvl="2" indent="0" algn="just">
              <a:buNone/>
            </a:pPr>
            <a:r>
              <a:rPr lang="en-US" b="1" dirty="0"/>
              <a:t>					</a:t>
            </a:r>
            <a:r>
              <a:rPr lang="en-US" sz="2400" b="1" dirty="0"/>
              <a:t>Judiciary is as strong as its registry!</a:t>
            </a:r>
            <a:endParaRPr lang="en-US" sz="2400" dirty="0"/>
          </a:p>
          <a:p>
            <a:pPr algn="just"/>
            <a:r>
              <a:rPr lang="en-US" dirty="0"/>
              <a:t>There’s need to re-examine our judicial systems and adjust the roles and responsibilities of Registrars in the field of Judicial Administration. This will in turn dictate the way our Court Administrators, Clerks, Recorders, Orderlies, our Security Staff, Bailiffs/Sheriffs and Secretaries operate. New thinking, new tools and new methods of work are needed to improve the judiciary.</a:t>
            </a:r>
          </a:p>
          <a:p>
            <a:pPr algn="just"/>
            <a:endParaRPr lang="en-US" dirty="0"/>
          </a:p>
        </p:txBody>
      </p:sp>
    </p:spTree>
    <p:extLst>
      <p:ext uri="{BB962C8B-B14F-4D97-AF65-F5344CB8AC3E}">
        <p14:creationId xmlns:p14="http://schemas.microsoft.com/office/powerpoint/2010/main" val="1887698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2" algn="ctr" defTabSz="457200" rtl="0">
              <a:spcBef>
                <a:spcPct val="0"/>
              </a:spcBef>
            </a:pPr>
            <a:r>
              <a:rPr lang="en-US" sz="4400" b="1" dirty="0">
                <a:latin typeface="+mj-lt"/>
              </a:rPr>
              <a:t>Need for proper coordination of all personnel</a:t>
            </a:r>
            <a:endParaRPr lang="en-US" sz="4400" dirty="0">
              <a:latin typeface="+mj-lt"/>
            </a:endParaRPr>
          </a:p>
        </p:txBody>
      </p:sp>
      <p:sp>
        <p:nvSpPr>
          <p:cNvPr id="3" name="Content Placeholder 2"/>
          <p:cNvSpPr>
            <a:spLocks noGrp="1"/>
          </p:cNvSpPr>
          <p:nvPr>
            <p:ph idx="1"/>
          </p:nvPr>
        </p:nvSpPr>
        <p:spPr/>
        <p:txBody>
          <a:bodyPr/>
          <a:lstStyle/>
          <a:p>
            <a:pPr marL="0" indent="0" algn="just">
              <a:buNone/>
            </a:pPr>
            <a:r>
              <a:rPr lang="en-US" dirty="0"/>
              <a:t>Effective Court Management requires co-ordination by the Chief Registrar of the work of all the administrative and Para-judicial staff towards the provision of a </a:t>
            </a:r>
            <a:r>
              <a:rPr lang="en-US" u="sng" dirty="0"/>
              <a:t>good court service</a:t>
            </a:r>
            <a:r>
              <a:rPr lang="en-US" dirty="0"/>
              <a:t>: the Clerks, secretaries, judicial aids, Orderlies, Bailiffs, Sheriffs, Police, Prosecutors, </a:t>
            </a:r>
            <a:r>
              <a:rPr lang="en-US" dirty="0" err="1"/>
              <a:t>Defence</a:t>
            </a:r>
            <a:r>
              <a:rPr lang="en-US" dirty="0"/>
              <a:t> Counsel, Witnesses, the Prison Authorities etc.</a:t>
            </a:r>
          </a:p>
          <a:p>
            <a:pPr algn="just"/>
            <a:endParaRPr lang="en-US" dirty="0"/>
          </a:p>
        </p:txBody>
      </p:sp>
    </p:spTree>
    <p:extLst>
      <p:ext uri="{BB962C8B-B14F-4D97-AF65-F5344CB8AC3E}">
        <p14:creationId xmlns:p14="http://schemas.microsoft.com/office/powerpoint/2010/main" val="6525347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2" algn="ctr" defTabSz="457200" rtl="0">
              <a:spcBef>
                <a:spcPct val="0"/>
              </a:spcBef>
            </a:pPr>
            <a:r>
              <a:rPr lang="en-US" sz="4400" b="1" dirty="0">
                <a:latin typeface="+mj-lt"/>
              </a:rPr>
              <a:t>Modern Management Tools for the Registry</a:t>
            </a:r>
            <a:endParaRPr lang="en-US" sz="4400" dirty="0">
              <a:latin typeface="+mj-lt"/>
            </a:endParaRPr>
          </a:p>
        </p:txBody>
      </p:sp>
      <p:sp>
        <p:nvSpPr>
          <p:cNvPr id="3" name="Content Placeholder 2"/>
          <p:cNvSpPr>
            <a:spLocks noGrp="1"/>
          </p:cNvSpPr>
          <p:nvPr>
            <p:ph idx="1"/>
          </p:nvPr>
        </p:nvSpPr>
        <p:spPr/>
        <p:txBody>
          <a:bodyPr>
            <a:noAutofit/>
          </a:bodyPr>
          <a:lstStyle/>
          <a:p>
            <a:pPr lvl="0" algn="just"/>
            <a:r>
              <a:rPr lang="en-US" dirty="0"/>
              <a:t>Codes of Ethics, </a:t>
            </a:r>
          </a:p>
          <a:p>
            <a:pPr lvl="0" algn="just"/>
            <a:r>
              <a:rPr lang="en-US" dirty="0"/>
              <a:t>Guidelines or standard operating procedure (SOPs), </a:t>
            </a:r>
          </a:p>
          <a:p>
            <a:pPr algn="just"/>
            <a:r>
              <a:rPr lang="en-US" dirty="0" err="1"/>
              <a:t>i</a:t>
            </a:r>
            <a:r>
              <a:rPr lang="en-US" dirty="0"/>
              <a:t>. directions, </a:t>
            </a:r>
          </a:p>
          <a:p>
            <a:pPr algn="just"/>
            <a:r>
              <a:rPr lang="en-US" dirty="0"/>
              <a:t>ii. work schedules, </a:t>
            </a:r>
          </a:p>
          <a:p>
            <a:pPr algn="just"/>
            <a:r>
              <a:rPr lang="en-US" dirty="0"/>
              <a:t>iii. check lists and minimum standards should be prepared for each, undertaken by each.  This can easily be done through Court Users Committees (CUCs).</a:t>
            </a:r>
          </a:p>
          <a:p>
            <a:pPr algn="just"/>
            <a:endParaRPr lang="en-US" dirty="0"/>
          </a:p>
          <a:p>
            <a:pPr marL="0" indent="0" algn="just">
              <a:buNone/>
            </a:pPr>
            <a:r>
              <a:rPr lang="en-US" dirty="0"/>
              <a:t> </a:t>
            </a:r>
          </a:p>
          <a:p>
            <a:pPr algn="just"/>
            <a:endParaRPr lang="en-US" dirty="0"/>
          </a:p>
        </p:txBody>
      </p:sp>
    </p:spTree>
    <p:extLst>
      <p:ext uri="{BB962C8B-B14F-4D97-AF65-F5344CB8AC3E}">
        <p14:creationId xmlns:p14="http://schemas.microsoft.com/office/powerpoint/2010/main" val="1289599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2" algn="ctr"/>
            <a:r>
              <a:rPr lang="en-US" sz="4400" b="1" dirty="0">
                <a:latin typeface="+mj-lt"/>
              </a:rPr>
              <a:t>Use of Technology for Court Reporting</a:t>
            </a:r>
            <a:endParaRPr lang="en-US" sz="4400" dirty="0">
              <a:latin typeface="+mj-lt"/>
            </a:endParaRPr>
          </a:p>
        </p:txBody>
      </p:sp>
      <p:sp>
        <p:nvSpPr>
          <p:cNvPr id="3" name="Content Placeholder 2"/>
          <p:cNvSpPr>
            <a:spLocks noGrp="1"/>
          </p:cNvSpPr>
          <p:nvPr>
            <p:ph idx="1"/>
          </p:nvPr>
        </p:nvSpPr>
        <p:spPr>
          <a:xfrm>
            <a:off x="1295401" y="2556932"/>
            <a:ext cx="9601196" cy="2115652"/>
          </a:xfrm>
        </p:spPr>
        <p:txBody>
          <a:bodyPr/>
          <a:lstStyle/>
          <a:p>
            <a:pPr lvl="0" algn="just"/>
            <a:r>
              <a:rPr lang="en-US" dirty="0"/>
              <a:t>The Registry should spear head the adoption of appropriate technology for reporting court proceedings, </a:t>
            </a:r>
          </a:p>
          <a:p>
            <a:pPr lvl="0" algn="just"/>
            <a:r>
              <a:rPr lang="en-US" dirty="0"/>
              <a:t>The pros and cons of any recording method must be thoroughly examined in terms of: affordability, integrity, flexibility, accessibility and sustainability. </a:t>
            </a:r>
          </a:p>
          <a:p>
            <a:pPr marL="0" indent="0" algn="just">
              <a:buNone/>
            </a:pPr>
            <a:endParaRPr lang="en-US" dirty="0"/>
          </a:p>
        </p:txBody>
      </p:sp>
    </p:spTree>
    <p:extLst>
      <p:ext uri="{BB962C8B-B14F-4D97-AF65-F5344CB8AC3E}">
        <p14:creationId xmlns:p14="http://schemas.microsoft.com/office/powerpoint/2010/main" val="10302686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2" algn="ctr" defTabSz="457200" rtl="0">
              <a:spcBef>
                <a:spcPct val="0"/>
              </a:spcBef>
            </a:pPr>
            <a:r>
              <a:rPr lang="en-US" sz="4400" b="1" dirty="0">
                <a:latin typeface="+mj-lt"/>
              </a:rPr>
              <a:t>Statistics-Driven Court Management System</a:t>
            </a:r>
            <a:endParaRPr lang="en-US" sz="4400" dirty="0">
              <a:latin typeface="+mj-lt"/>
            </a:endParaRPr>
          </a:p>
        </p:txBody>
      </p:sp>
      <p:sp>
        <p:nvSpPr>
          <p:cNvPr id="3" name="Content Placeholder 2"/>
          <p:cNvSpPr>
            <a:spLocks noGrp="1"/>
          </p:cNvSpPr>
          <p:nvPr>
            <p:ph idx="1"/>
          </p:nvPr>
        </p:nvSpPr>
        <p:spPr/>
        <p:txBody>
          <a:bodyPr/>
          <a:lstStyle/>
          <a:p>
            <a:pPr marL="0" indent="0" algn="just">
              <a:buNone/>
            </a:pPr>
            <a:r>
              <a:rPr lang="en-US" dirty="0"/>
              <a:t>The operation of courts must not remain shrouded in mystery. Attention must be given to the compilation of critical statistics showing the workload of the courts. The registry can only justify the demand for improved funding by providing case-load statistics, performance targets, revenue collection, financial and human resource needs. The registry should engage young ICT experts and statisticians to develop charts and graphs required by management.</a:t>
            </a:r>
          </a:p>
          <a:p>
            <a:pPr marL="0" indent="0" algn="just">
              <a:buNone/>
            </a:pPr>
            <a:endParaRPr lang="en-US" dirty="0"/>
          </a:p>
        </p:txBody>
      </p:sp>
    </p:spTree>
    <p:extLst>
      <p:ext uri="{BB962C8B-B14F-4D97-AF65-F5344CB8AC3E}">
        <p14:creationId xmlns:p14="http://schemas.microsoft.com/office/powerpoint/2010/main" val="10243819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2" algn="ctr" defTabSz="457200" rtl="0">
              <a:spcBef>
                <a:spcPct val="0"/>
              </a:spcBef>
            </a:pPr>
            <a:r>
              <a:rPr lang="en-US" sz="4400" b="1" dirty="0">
                <a:latin typeface="+mj-lt"/>
              </a:rPr>
              <a:t>Court Computerization</a:t>
            </a:r>
            <a:endParaRPr lang="en-US" sz="4400" dirty="0">
              <a:latin typeface="+mj-lt"/>
            </a:endParaRPr>
          </a:p>
        </p:txBody>
      </p:sp>
      <p:sp>
        <p:nvSpPr>
          <p:cNvPr id="3" name="Content Placeholder 2"/>
          <p:cNvSpPr>
            <a:spLocks noGrp="1"/>
          </p:cNvSpPr>
          <p:nvPr>
            <p:ph idx="1"/>
          </p:nvPr>
        </p:nvSpPr>
        <p:spPr/>
        <p:txBody>
          <a:bodyPr>
            <a:normAutofit lnSpcReduction="10000"/>
          </a:bodyPr>
          <a:lstStyle/>
          <a:p>
            <a:pPr marL="0" indent="0" algn="just">
              <a:buNone/>
            </a:pPr>
            <a:r>
              <a:rPr lang="en-US" dirty="0"/>
              <a:t>Registrars should consider Technological innovations such as:</a:t>
            </a:r>
          </a:p>
          <a:p>
            <a:pPr lvl="0" algn="just"/>
            <a:r>
              <a:rPr lang="en-US" dirty="0"/>
              <a:t> automated legal research: law companion, law pavilion, legal </a:t>
            </a:r>
            <a:r>
              <a:rPr lang="en-US" dirty="0" err="1"/>
              <a:t>padia</a:t>
            </a:r>
            <a:r>
              <a:rPr lang="en-US" dirty="0"/>
              <a:t>, </a:t>
            </a:r>
            <a:r>
              <a:rPr lang="en-US" dirty="0" err="1"/>
              <a:t>etc</a:t>
            </a:r>
            <a:r>
              <a:rPr lang="en-US" dirty="0"/>
              <a:t> use of video and telecommunication such as Satellite applications including video recording of court proceedings;</a:t>
            </a:r>
          </a:p>
          <a:p>
            <a:pPr lvl="0" algn="just"/>
            <a:r>
              <a:rPr lang="en-US" dirty="0"/>
              <a:t>the latest local soft wares in audio/voice and video recording and computer aided transcription of court records.</a:t>
            </a:r>
          </a:p>
          <a:p>
            <a:pPr lvl="0" algn="just"/>
            <a:r>
              <a:rPr lang="en-US" dirty="0"/>
              <a:t>establish a website with current and up-to-date information including full judgments and summaries of judgments of the courts.</a:t>
            </a:r>
          </a:p>
          <a:p>
            <a:pPr algn="just"/>
            <a:endParaRPr lang="en-US" dirty="0"/>
          </a:p>
        </p:txBody>
      </p:sp>
    </p:spTree>
    <p:extLst>
      <p:ext uri="{BB962C8B-B14F-4D97-AF65-F5344CB8AC3E}">
        <p14:creationId xmlns:p14="http://schemas.microsoft.com/office/powerpoint/2010/main" val="3865672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DA409-B904-A187-D794-99EEF0B5DBDA}"/>
              </a:ext>
            </a:extLst>
          </p:cNvPr>
          <p:cNvSpPr>
            <a:spLocks noGrp="1"/>
          </p:cNvSpPr>
          <p:nvPr>
            <p:ph type="title"/>
          </p:nvPr>
        </p:nvSpPr>
        <p:spPr/>
        <p:txBody>
          <a:bodyPr/>
          <a:lstStyle/>
          <a:p>
            <a:r>
              <a:rPr lang="en-GB" dirty="0"/>
              <a:t>Contd.</a:t>
            </a:r>
          </a:p>
        </p:txBody>
      </p:sp>
      <p:sp>
        <p:nvSpPr>
          <p:cNvPr id="3" name="Content Placeholder 2">
            <a:extLst>
              <a:ext uri="{FF2B5EF4-FFF2-40B4-BE49-F238E27FC236}">
                <a16:creationId xmlns:a16="http://schemas.microsoft.com/office/drawing/2014/main" id="{69ADB68C-EDA2-AFAA-6F83-79959746AF26}"/>
              </a:ext>
            </a:extLst>
          </p:cNvPr>
          <p:cNvSpPr>
            <a:spLocks noGrp="1"/>
          </p:cNvSpPr>
          <p:nvPr>
            <p:ph idx="1"/>
          </p:nvPr>
        </p:nvSpPr>
        <p:spPr/>
        <p:txBody>
          <a:bodyPr/>
          <a:lstStyle/>
          <a:p>
            <a:r>
              <a:rPr lang="en-US" sz="2400" dirty="0"/>
              <a:t>Section 2 ACJA.</a:t>
            </a:r>
          </a:p>
          <a:p>
            <a:r>
              <a:rPr lang="en-US" sz="2400" dirty="0"/>
              <a:t>Section </a:t>
            </a:r>
            <a:r>
              <a:rPr lang="en-AE" sz="2400" dirty="0"/>
              <a:t>254</a:t>
            </a:r>
            <a:r>
              <a:rPr lang="en-US" sz="2400" dirty="0"/>
              <a:t>C (5)</a:t>
            </a:r>
            <a:r>
              <a:rPr lang="en-AE" sz="2400" dirty="0"/>
              <a:t> 1999 CFRN (as amended). Section 109 ACJA expressly provides that criminal proceedings may be instituted in a Magistrates’ court and in the High Court</a:t>
            </a:r>
            <a:r>
              <a:rPr lang="en-US" sz="2400" dirty="0"/>
              <a:t>.</a:t>
            </a:r>
          </a:p>
          <a:p>
            <a:r>
              <a:rPr lang="en-US" sz="2400" dirty="0"/>
              <a:t>Note that there are still some uncertainties on the criminal jurisdiction of the Area Court in FCT. See </a:t>
            </a:r>
            <a:r>
              <a:rPr lang="en-US" sz="2400" b="1" dirty="0"/>
              <a:t>GLADYS CHUKWU v. HONOURABLE GAMBO GARBA, FCT/HC/M/4499/2019</a:t>
            </a:r>
          </a:p>
          <a:p>
            <a:endParaRPr lang="en-GB" dirty="0"/>
          </a:p>
        </p:txBody>
      </p:sp>
    </p:spTree>
    <p:extLst>
      <p:ext uri="{BB962C8B-B14F-4D97-AF65-F5344CB8AC3E}">
        <p14:creationId xmlns:p14="http://schemas.microsoft.com/office/powerpoint/2010/main" val="18110798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2" algn="ctr" defTabSz="457200" rtl="0">
              <a:spcBef>
                <a:spcPct val="0"/>
              </a:spcBef>
            </a:pPr>
            <a:r>
              <a:rPr lang="en-US" sz="4400" b="1" dirty="0">
                <a:latin typeface="+mj-lt"/>
              </a:rPr>
              <a:t>Information </a:t>
            </a:r>
            <a:r>
              <a:rPr lang="en-US" sz="4400" b="1" dirty="0" err="1">
                <a:latin typeface="+mj-lt"/>
              </a:rPr>
              <a:t>Centres</a:t>
            </a:r>
            <a:r>
              <a:rPr lang="en-US" sz="4400" b="1" dirty="0">
                <a:latin typeface="+mj-lt"/>
              </a:rPr>
              <a:t> and Customer Service Charters</a:t>
            </a:r>
            <a:endParaRPr lang="en-US" sz="4400" dirty="0">
              <a:latin typeface="+mj-lt"/>
            </a:endParaRPr>
          </a:p>
        </p:txBody>
      </p:sp>
      <p:sp>
        <p:nvSpPr>
          <p:cNvPr id="3" name="Content Placeholder 2"/>
          <p:cNvSpPr>
            <a:spLocks noGrp="1"/>
          </p:cNvSpPr>
          <p:nvPr>
            <p:ph idx="1"/>
          </p:nvPr>
        </p:nvSpPr>
        <p:spPr/>
        <p:txBody>
          <a:bodyPr/>
          <a:lstStyle/>
          <a:p>
            <a:pPr algn="just"/>
            <a:r>
              <a:rPr lang="en-US" dirty="0"/>
              <a:t>Registrars should ensure that courts are more customer-friendly by issuing: Customer Service Charters  which provides simplified information on service delivery and timelines of the various units or departments of the registry; brochures and leaflets that indicate the services that are offered by the court and how they can be accessed.</a:t>
            </a:r>
            <a:r>
              <a:rPr lang="en-US" b="1" dirty="0"/>
              <a:t> </a:t>
            </a:r>
            <a:endParaRPr lang="en-US" dirty="0"/>
          </a:p>
          <a:p>
            <a:pPr algn="just"/>
            <a:r>
              <a:rPr lang="en-US" dirty="0"/>
              <a:t>Establishment of a Help Desk or Information Centre to which court users could go for information or assistance about the services provided by the Court.</a:t>
            </a:r>
          </a:p>
          <a:p>
            <a:pPr algn="just"/>
            <a:endParaRPr lang="en-US" dirty="0"/>
          </a:p>
        </p:txBody>
      </p:sp>
    </p:spTree>
    <p:extLst>
      <p:ext uri="{BB962C8B-B14F-4D97-AF65-F5344CB8AC3E}">
        <p14:creationId xmlns:p14="http://schemas.microsoft.com/office/powerpoint/2010/main" val="16858524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2" algn="ctr" defTabSz="457200" rtl="0">
              <a:spcBef>
                <a:spcPct val="0"/>
              </a:spcBef>
            </a:pPr>
            <a:r>
              <a:rPr lang="en-US" sz="4400" b="1" dirty="0">
                <a:latin typeface="+mj-lt"/>
              </a:rPr>
              <a:t>Improving Courts Infrastructural Facilities</a:t>
            </a:r>
            <a:endParaRPr lang="en-US" sz="4400" dirty="0">
              <a:latin typeface="+mj-lt"/>
            </a:endParaRPr>
          </a:p>
        </p:txBody>
      </p:sp>
      <p:sp>
        <p:nvSpPr>
          <p:cNvPr id="3" name="Content Placeholder 2"/>
          <p:cNvSpPr>
            <a:spLocks noGrp="1"/>
          </p:cNvSpPr>
          <p:nvPr>
            <p:ph idx="1"/>
          </p:nvPr>
        </p:nvSpPr>
        <p:spPr/>
        <p:txBody>
          <a:bodyPr>
            <a:normAutofit lnSpcReduction="10000"/>
          </a:bodyPr>
          <a:lstStyle/>
          <a:p>
            <a:pPr algn="just"/>
            <a:r>
              <a:rPr lang="en-US" dirty="0"/>
              <a:t>Poor funding or mismanagement? Which is responsible for inadequate and dilapidated court structures; dirty and un-kept premises? The courts are seen in negative terms because of the poor environment in which they function.</a:t>
            </a:r>
          </a:p>
          <a:p>
            <a:pPr algn="just"/>
            <a:r>
              <a:rPr lang="en-US" b="1" dirty="0"/>
              <a:t>Registrars therefore must initiate planned, systematic and sustained </a:t>
            </a:r>
            <a:r>
              <a:rPr lang="en-US" b="1" dirty="0" err="1"/>
              <a:t>programmes</a:t>
            </a:r>
            <a:r>
              <a:rPr lang="en-US" b="1" dirty="0"/>
              <a:t> for improving court premises and modernizing infrastructure; ensuring adequate security for all court users including easy access for persons with disabilities. </a:t>
            </a:r>
            <a:endParaRPr lang="en-US" dirty="0"/>
          </a:p>
          <a:p>
            <a:pPr algn="just"/>
            <a:r>
              <a:rPr lang="en-US" b="1" dirty="0"/>
              <a:t>Public address systems to improve audibility of court proceedings.</a:t>
            </a:r>
            <a:endParaRPr lang="en-US" dirty="0"/>
          </a:p>
          <a:p>
            <a:pPr algn="just"/>
            <a:endParaRPr lang="en-US" dirty="0"/>
          </a:p>
        </p:txBody>
      </p:sp>
    </p:spTree>
    <p:extLst>
      <p:ext uri="{BB962C8B-B14F-4D97-AF65-F5344CB8AC3E}">
        <p14:creationId xmlns:p14="http://schemas.microsoft.com/office/powerpoint/2010/main" val="17715329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E" b="1" dirty="0"/>
              <a:t>Effective Case Management Systems</a:t>
            </a:r>
            <a:endParaRPr lang="en-US" dirty="0"/>
          </a:p>
        </p:txBody>
      </p:sp>
      <p:sp>
        <p:nvSpPr>
          <p:cNvPr id="3" name="Content Placeholder 2"/>
          <p:cNvSpPr>
            <a:spLocks noGrp="1"/>
          </p:cNvSpPr>
          <p:nvPr>
            <p:ph idx="1"/>
          </p:nvPr>
        </p:nvSpPr>
        <p:spPr/>
        <p:txBody>
          <a:bodyPr/>
          <a:lstStyle/>
          <a:p>
            <a:pPr lvl="2" algn="just"/>
            <a:r>
              <a:rPr lang="en-US" sz="2400" dirty="0"/>
              <a:t>They should provide for case management by Judges to ensure that the process of litigation is driven in an efficient and expeditious manner.  These Rules should also incorporate Alternative Disputes Resolution (ADR).</a:t>
            </a:r>
          </a:p>
          <a:p>
            <a:pPr algn="just"/>
            <a:r>
              <a:rPr lang="en-US" dirty="0"/>
              <a:t>Registrars should implement an electronic case management system tailored to specific needs of courts including:</a:t>
            </a:r>
            <a:endParaRPr lang="en-US" sz="1800" dirty="0"/>
          </a:p>
          <a:p>
            <a:pPr algn="just"/>
            <a:endParaRPr lang="en-US" dirty="0"/>
          </a:p>
        </p:txBody>
      </p:sp>
    </p:spTree>
    <p:extLst>
      <p:ext uri="{BB962C8B-B14F-4D97-AF65-F5344CB8AC3E}">
        <p14:creationId xmlns:p14="http://schemas.microsoft.com/office/powerpoint/2010/main" val="6213324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Continued</a:t>
            </a:r>
          </a:p>
        </p:txBody>
      </p:sp>
      <p:sp>
        <p:nvSpPr>
          <p:cNvPr id="3" name="Content Placeholder 2"/>
          <p:cNvSpPr>
            <a:spLocks noGrp="1"/>
          </p:cNvSpPr>
          <p:nvPr>
            <p:ph idx="1"/>
          </p:nvPr>
        </p:nvSpPr>
        <p:spPr/>
        <p:txBody>
          <a:bodyPr>
            <a:normAutofit fontScale="92500" lnSpcReduction="20000"/>
          </a:bodyPr>
          <a:lstStyle/>
          <a:p>
            <a:pPr lvl="0" algn="just"/>
            <a:r>
              <a:rPr lang="en-US" dirty="0"/>
              <a:t>identification of the status of cases;</a:t>
            </a:r>
          </a:p>
          <a:p>
            <a:pPr lvl="0" algn="just"/>
            <a:r>
              <a:rPr lang="en-US" dirty="0"/>
              <a:t>identification of various categories of matters;</a:t>
            </a:r>
          </a:p>
          <a:p>
            <a:pPr lvl="0" algn="just"/>
            <a:r>
              <a:rPr lang="en-US" dirty="0"/>
              <a:t>Generation of reports </a:t>
            </a:r>
            <a:r>
              <a:rPr lang="en-US" dirty="0" err="1"/>
              <a:t>e.g</a:t>
            </a:r>
            <a:r>
              <a:rPr lang="en-US" dirty="0"/>
              <a:t> statistics, reason for adjournments;</a:t>
            </a:r>
          </a:p>
          <a:p>
            <a:pPr lvl="0" algn="just"/>
            <a:r>
              <a:rPr lang="en-US" dirty="0"/>
              <a:t>Generation of standard forms, </a:t>
            </a:r>
            <a:r>
              <a:rPr lang="en-US" dirty="0" err="1"/>
              <a:t>e.g</a:t>
            </a:r>
            <a:r>
              <a:rPr lang="en-US" dirty="0"/>
              <a:t> letters, orders, notices </a:t>
            </a:r>
            <a:r>
              <a:rPr lang="en-US" dirty="0" err="1"/>
              <a:t>etc</a:t>
            </a:r>
            <a:r>
              <a:rPr lang="en-US" dirty="0"/>
              <a:t>;</a:t>
            </a:r>
          </a:p>
          <a:p>
            <a:pPr lvl="0" algn="just"/>
            <a:r>
              <a:rPr lang="en-US" dirty="0"/>
              <a:t>Identification and tracking of reserved judgments;</a:t>
            </a:r>
          </a:p>
          <a:p>
            <a:pPr lvl="0" algn="just"/>
            <a:r>
              <a:rPr lang="en-US" dirty="0"/>
              <a:t>Minimizing of multiple entries;</a:t>
            </a:r>
          </a:p>
          <a:p>
            <a:pPr lvl="0" algn="just"/>
            <a:r>
              <a:rPr lang="en-US" dirty="0"/>
              <a:t>Posting of case Notes for internal use only; and</a:t>
            </a:r>
          </a:p>
          <a:p>
            <a:pPr lvl="0" algn="just"/>
            <a:r>
              <a:rPr lang="en-US" dirty="0"/>
              <a:t>Allowing lawyers and the public to access case information online.</a:t>
            </a:r>
          </a:p>
          <a:p>
            <a:pPr algn="just"/>
            <a:endParaRPr lang="en-US" dirty="0"/>
          </a:p>
        </p:txBody>
      </p:sp>
    </p:spTree>
    <p:extLst>
      <p:ext uri="{BB962C8B-B14F-4D97-AF65-F5344CB8AC3E}">
        <p14:creationId xmlns:p14="http://schemas.microsoft.com/office/powerpoint/2010/main" val="30240552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2" algn="ctr" defTabSz="457200" rtl="0">
              <a:spcBef>
                <a:spcPct val="0"/>
              </a:spcBef>
            </a:pPr>
            <a:r>
              <a:rPr lang="en-US" sz="4400" b="1" dirty="0">
                <a:latin typeface="+mj-lt"/>
              </a:rPr>
              <a:t>Transparent Complaints Procedure (TCP)</a:t>
            </a:r>
            <a:endParaRPr lang="en-US" sz="4400" dirty="0">
              <a:latin typeface="+mj-lt"/>
            </a:endParaRPr>
          </a:p>
        </p:txBody>
      </p:sp>
      <p:sp>
        <p:nvSpPr>
          <p:cNvPr id="3" name="Content Placeholder 2"/>
          <p:cNvSpPr>
            <a:spLocks noGrp="1"/>
          </p:cNvSpPr>
          <p:nvPr>
            <p:ph idx="1"/>
          </p:nvPr>
        </p:nvSpPr>
        <p:spPr/>
        <p:txBody>
          <a:bodyPr>
            <a:normAutofit/>
          </a:bodyPr>
          <a:lstStyle/>
          <a:p>
            <a:pPr marL="92075" lvl="2" indent="0" algn="just">
              <a:buNone/>
            </a:pPr>
            <a:r>
              <a:rPr lang="en-US" sz="2400" dirty="0"/>
              <a:t>Any modern registry must have clear mechanisms for dealing with complaints against its staff promptly. Registrars must ensure that such mechanisms are functional, transparent and accessible to the public. And able to receive complaints by e-mail or telephone; Such measures encourage judicial accountability and enhance public confidence in the administration of Justice.</a:t>
            </a:r>
          </a:p>
        </p:txBody>
      </p:sp>
    </p:spTree>
    <p:extLst>
      <p:ext uri="{BB962C8B-B14F-4D97-AF65-F5344CB8AC3E}">
        <p14:creationId xmlns:p14="http://schemas.microsoft.com/office/powerpoint/2010/main" val="16130002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2" algn="ctr" defTabSz="457200" rtl="0">
              <a:spcBef>
                <a:spcPct val="0"/>
              </a:spcBef>
            </a:pPr>
            <a:r>
              <a:rPr lang="en-US" sz="4400" b="1" dirty="0">
                <a:latin typeface="+mj-lt"/>
              </a:rPr>
              <a:t>Regular Press Conferences</a:t>
            </a:r>
            <a:endParaRPr lang="en-US" sz="4400" dirty="0">
              <a:latin typeface="+mj-lt"/>
            </a:endParaRPr>
          </a:p>
        </p:txBody>
      </p:sp>
      <p:sp>
        <p:nvSpPr>
          <p:cNvPr id="3" name="Content Placeholder 2"/>
          <p:cNvSpPr>
            <a:spLocks noGrp="1"/>
          </p:cNvSpPr>
          <p:nvPr>
            <p:ph idx="1"/>
          </p:nvPr>
        </p:nvSpPr>
        <p:spPr/>
        <p:txBody>
          <a:bodyPr/>
          <a:lstStyle/>
          <a:p>
            <a:pPr lvl="0" algn="just"/>
            <a:r>
              <a:rPr lang="en-US" dirty="0"/>
              <a:t>Gone are the days when the judiciary operates as an island; the judiciary needs the backing of the public against the antics of meddlesome politicians;</a:t>
            </a:r>
          </a:p>
          <a:p>
            <a:pPr lvl="0" algn="just"/>
            <a:r>
              <a:rPr lang="en-US" dirty="0"/>
              <a:t>The Head of the Judiciary assisted by the Registrar must regularly inform the public about the work of courts and the challenges; and also respond appropriately to concerns which the press may raise on aspects of the courts operation.</a:t>
            </a:r>
          </a:p>
          <a:p>
            <a:pPr algn="just"/>
            <a:endParaRPr lang="en-US" dirty="0"/>
          </a:p>
        </p:txBody>
      </p:sp>
    </p:spTree>
    <p:extLst>
      <p:ext uri="{BB962C8B-B14F-4D97-AF65-F5344CB8AC3E}">
        <p14:creationId xmlns:p14="http://schemas.microsoft.com/office/powerpoint/2010/main" val="29864955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2" algn="ctr" defTabSz="457200" rtl="0">
              <a:spcBef>
                <a:spcPct val="0"/>
              </a:spcBef>
            </a:pPr>
            <a:r>
              <a:rPr lang="en-US" sz="4400" b="1" dirty="0">
                <a:latin typeface="+mj-lt"/>
              </a:rPr>
              <a:t>Publication of Annual Reports</a:t>
            </a:r>
            <a:endParaRPr lang="en-US" sz="4400" dirty="0">
              <a:latin typeface="+mj-lt"/>
            </a:endParaRPr>
          </a:p>
        </p:txBody>
      </p:sp>
      <p:sp>
        <p:nvSpPr>
          <p:cNvPr id="3" name="Content Placeholder 2"/>
          <p:cNvSpPr>
            <a:spLocks noGrp="1"/>
          </p:cNvSpPr>
          <p:nvPr>
            <p:ph idx="1"/>
          </p:nvPr>
        </p:nvSpPr>
        <p:spPr/>
        <p:txBody>
          <a:bodyPr>
            <a:normAutofit/>
          </a:bodyPr>
          <a:lstStyle/>
          <a:p>
            <a:pPr marL="0" lvl="2" indent="0" algn="just">
              <a:buNone/>
            </a:pPr>
            <a:r>
              <a:rPr lang="en-US" sz="2400" dirty="0"/>
              <a:t>The Chief Registrar has the responsibility to publish an Annual Report of the work of the Court and its departments to enable the public to assess the efficiency and effectiveness of the Courts.</a:t>
            </a:r>
          </a:p>
          <a:p>
            <a:pPr marL="0" indent="0" algn="just">
              <a:buNone/>
            </a:pPr>
            <a:endParaRPr lang="en-US" dirty="0"/>
          </a:p>
        </p:txBody>
      </p:sp>
    </p:spTree>
    <p:extLst>
      <p:ext uri="{BB962C8B-B14F-4D97-AF65-F5344CB8AC3E}">
        <p14:creationId xmlns:p14="http://schemas.microsoft.com/office/powerpoint/2010/main" val="17336609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2" algn="ctr" defTabSz="457200" rtl="0">
              <a:spcBef>
                <a:spcPct val="0"/>
              </a:spcBef>
            </a:pPr>
            <a:r>
              <a:rPr lang="en-US" sz="4400" b="1" dirty="0">
                <a:latin typeface="+mj-lt"/>
              </a:rPr>
              <a:t>Electronic filing-the future</a:t>
            </a:r>
          </a:p>
        </p:txBody>
      </p:sp>
      <p:sp>
        <p:nvSpPr>
          <p:cNvPr id="3" name="Content Placeholder 2"/>
          <p:cNvSpPr>
            <a:spLocks noGrp="1"/>
          </p:cNvSpPr>
          <p:nvPr>
            <p:ph idx="1"/>
          </p:nvPr>
        </p:nvSpPr>
        <p:spPr/>
        <p:txBody>
          <a:bodyPr/>
          <a:lstStyle/>
          <a:p>
            <a:pPr marL="0" indent="0" algn="just">
              <a:buNone/>
            </a:pPr>
            <a:r>
              <a:rPr lang="en-US" dirty="0"/>
              <a:t>Registrars need to recognize the existence of electronic filing as the way of the future; but should be introduced as the last step in modernization of Courts. However, caution should be exercised to ensure that the introduction of electronic filing does not cause a transfer of workload and cost from the litigants to the courts. </a:t>
            </a:r>
            <a:r>
              <a:rPr lang="en-US" b="1" dirty="0"/>
              <a:t>Electronic filing should only be considered after the courts have been fully computerized (thereby allowing documents to be electronically transferred between courts and/or lawyers/litigants)</a:t>
            </a:r>
            <a:endParaRPr lang="en-US" dirty="0"/>
          </a:p>
          <a:p>
            <a:pPr marL="0" indent="0" algn="just">
              <a:buNone/>
            </a:pPr>
            <a:endParaRPr lang="en-US" dirty="0"/>
          </a:p>
        </p:txBody>
      </p:sp>
    </p:spTree>
    <p:extLst>
      <p:ext uri="{BB962C8B-B14F-4D97-AF65-F5344CB8AC3E}">
        <p14:creationId xmlns:p14="http://schemas.microsoft.com/office/powerpoint/2010/main" val="37809946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Benefits of an Ideal Registry</a:t>
            </a:r>
          </a:p>
        </p:txBody>
      </p:sp>
      <p:sp>
        <p:nvSpPr>
          <p:cNvPr id="3" name="Content Placeholder 2"/>
          <p:cNvSpPr>
            <a:spLocks noGrp="1"/>
          </p:cNvSpPr>
          <p:nvPr>
            <p:ph idx="1"/>
          </p:nvPr>
        </p:nvSpPr>
        <p:spPr/>
        <p:txBody>
          <a:bodyPr/>
          <a:lstStyle/>
          <a:p>
            <a:pPr marL="0" lvl="2" indent="0" algn="just">
              <a:buNone/>
            </a:pPr>
            <a:r>
              <a:rPr lang="en-US" sz="2400" b="1" dirty="0"/>
              <a:t>The court registry is the engine room of the judiciary. The work of the judges will be greatly assisted, the public image of the judiciary will significantly improve, the administration of justice will be seriously enhanced and the fulfilment of court Registrars and administrators will be greatly boosted if the ideas in this presentation are considered and applied by the Chief Registrars with the support of the Head of Court and the National Judicial Council.</a:t>
            </a:r>
            <a:endParaRPr lang="en-US" sz="2400" dirty="0"/>
          </a:p>
          <a:p>
            <a:endParaRPr lang="en-US" dirty="0"/>
          </a:p>
        </p:txBody>
      </p:sp>
    </p:spTree>
    <p:extLst>
      <p:ext uri="{BB962C8B-B14F-4D97-AF65-F5344CB8AC3E}">
        <p14:creationId xmlns:p14="http://schemas.microsoft.com/office/powerpoint/2010/main" val="21928337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r>
              <a:rPr lang="en-US" sz="4400" b="1" dirty="0">
                <a:latin typeface="+mj-lt"/>
              </a:rPr>
              <a:t>Conclusion </a:t>
            </a:r>
            <a:endParaRPr lang="en-US" sz="4400" dirty="0">
              <a:latin typeface="+mj-lt"/>
            </a:endParaRPr>
          </a:p>
        </p:txBody>
      </p:sp>
      <p:sp>
        <p:nvSpPr>
          <p:cNvPr id="3" name="Content Placeholder 2"/>
          <p:cNvSpPr>
            <a:spLocks noGrp="1"/>
          </p:cNvSpPr>
          <p:nvPr>
            <p:ph idx="1"/>
          </p:nvPr>
        </p:nvSpPr>
        <p:spPr/>
        <p:txBody>
          <a:bodyPr>
            <a:normAutofit lnSpcReduction="10000"/>
          </a:bodyPr>
          <a:lstStyle/>
          <a:p>
            <a:pPr marL="0" indent="0" algn="just">
              <a:buNone/>
            </a:pPr>
            <a:r>
              <a:rPr lang="en-US" dirty="0"/>
              <a:t> </a:t>
            </a:r>
            <a:r>
              <a:rPr lang="en-AE" dirty="0"/>
              <a:t>The quality of our criminal justice system is a reflection of the integrity, of not just those saddled with adjudicating over criminal cases (courts)  but also of the entire structure put in place for the proper administration of justice. For any country to experience economic growth, it must first have a functional judicial system that would not only encourage local and foreign investors but also guarantee conducive environment for such businesses to thrive. Incessant delays reduce the chances of ever concluding cases in a satisfactory manner and in the process, witnesses lose interest, parties to the process die, judges retire, the public lose faith in the judiciary and investors keep off</a:t>
            </a:r>
            <a:r>
              <a:rPr lang="en-US" dirty="0"/>
              <a:t>.</a:t>
            </a:r>
          </a:p>
        </p:txBody>
      </p:sp>
    </p:spTree>
    <p:extLst>
      <p:ext uri="{BB962C8B-B14F-4D97-AF65-F5344CB8AC3E}">
        <p14:creationId xmlns:p14="http://schemas.microsoft.com/office/powerpoint/2010/main" val="3516354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Trial</a:t>
            </a:r>
          </a:p>
        </p:txBody>
      </p:sp>
      <p:sp>
        <p:nvSpPr>
          <p:cNvPr id="3" name="Content Placeholder 2"/>
          <p:cNvSpPr>
            <a:spLocks noGrp="1"/>
          </p:cNvSpPr>
          <p:nvPr>
            <p:ph idx="1"/>
          </p:nvPr>
        </p:nvSpPr>
        <p:spPr>
          <a:xfrm>
            <a:off x="2627289" y="2556932"/>
            <a:ext cx="8269307" cy="3318936"/>
          </a:xfrm>
        </p:spPr>
        <p:txBody>
          <a:bodyPr>
            <a:normAutofit/>
          </a:bodyPr>
          <a:lstStyle/>
          <a:p>
            <a:pPr marL="1828800" lvl="4" indent="0" algn="just">
              <a:buNone/>
            </a:pPr>
            <a:r>
              <a:rPr lang="en-US" sz="1800" dirty="0"/>
              <a:t>Components of trial:</a:t>
            </a:r>
          </a:p>
          <a:p>
            <a:pPr lvl="4" algn="just"/>
            <a:r>
              <a:rPr lang="en-US" sz="1800" dirty="0"/>
              <a:t>Arraignment</a:t>
            </a:r>
          </a:p>
          <a:p>
            <a:pPr lvl="4" algn="just"/>
            <a:r>
              <a:rPr lang="en-US" sz="1800" dirty="0"/>
              <a:t>Plea</a:t>
            </a:r>
          </a:p>
          <a:p>
            <a:pPr lvl="4" algn="just"/>
            <a:r>
              <a:rPr lang="en-US" sz="1800" dirty="0"/>
              <a:t>Bail where applicable</a:t>
            </a:r>
          </a:p>
          <a:p>
            <a:pPr lvl="4" algn="just"/>
            <a:r>
              <a:rPr lang="en-US" sz="1800" dirty="0"/>
              <a:t>Applications if any</a:t>
            </a:r>
          </a:p>
          <a:p>
            <a:pPr lvl="4" algn="just"/>
            <a:r>
              <a:rPr lang="en-US" sz="1800" dirty="0"/>
              <a:t>Taking of evidence</a:t>
            </a:r>
          </a:p>
          <a:p>
            <a:pPr lvl="4" algn="just"/>
            <a:r>
              <a:rPr lang="en-US" sz="1800" dirty="0"/>
              <a:t>Legal arguments/briefs</a:t>
            </a:r>
          </a:p>
          <a:p>
            <a:pPr lvl="4" algn="just"/>
            <a:r>
              <a:rPr lang="en-US" sz="1800" dirty="0"/>
              <a:t>Judgment</a:t>
            </a:r>
          </a:p>
        </p:txBody>
      </p:sp>
    </p:spTree>
    <p:extLst>
      <p:ext uri="{BB962C8B-B14F-4D97-AF65-F5344CB8AC3E}">
        <p14:creationId xmlns:p14="http://schemas.microsoft.com/office/powerpoint/2010/main" val="1537073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a:t>Arraignment</a:t>
            </a:r>
          </a:p>
        </p:txBody>
      </p:sp>
      <p:sp>
        <p:nvSpPr>
          <p:cNvPr id="3" name="Content Placeholder 2"/>
          <p:cNvSpPr>
            <a:spLocks noGrp="1"/>
          </p:cNvSpPr>
          <p:nvPr>
            <p:ph idx="1"/>
          </p:nvPr>
        </p:nvSpPr>
        <p:spPr>
          <a:xfrm>
            <a:off x="1295402" y="2474636"/>
            <a:ext cx="9601196" cy="3318936"/>
          </a:xfrm>
        </p:spPr>
        <p:txBody>
          <a:bodyPr>
            <a:normAutofit fontScale="92500" lnSpcReduction="10000"/>
          </a:bodyPr>
          <a:lstStyle/>
          <a:p>
            <a:pPr algn="just"/>
            <a:r>
              <a:rPr lang="en-AE" dirty="0"/>
              <a:t>Trial is commenced by the arraignment of a defendant. The process involves two activities. Basically, arraignment is about taking the plea </a:t>
            </a:r>
            <a:r>
              <a:rPr lang="en-US" dirty="0"/>
              <a:t>of a </a:t>
            </a:r>
            <a:r>
              <a:rPr lang="en-AE" dirty="0"/>
              <a:t>defendant. The procedure provides the defendant the opportunity of giving his formal response of guilty, not guilty or, still, no contest to the charge.</a:t>
            </a:r>
            <a:endParaRPr lang="en-US" dirty="0"/>
          </a:p>
          <a:p>
            <a:pPr algn="just"/>
            <a:r>
              <a:rPr lang="en-US" dirty="0"/>
              <a:t>A</a:t>
            </a:r>
            <a:r>
              <a:rPr lang="en-AE" dirty="0"/>
              <a:t>rraignment</a:t>
            </a:r>
            <a:r>
              <a:rPr lang="en-US" dirty="0"/>
              <a:t> is fundamental in criminal trial to the extent that objection to validity of it may be taken at any time even on appeal. See</a:t>
            </a:r>
            <a:r>
              <a:rPr lang="en-AE" dirty="0"/>
              <a:t> </a:t>
            </a:r>
            <a:endParaRPr lang="en-US" dirty="0"/>
          </a:p>
          <a:p>
            <a:pPr algn="just"/>
            <a:r>
              <a:rPr lang="en-AE" dirty="0"/>
              <a:t>Egbedi V. State (1981) 11-12 SC 98, Kajubo V. State (1988) 1 NWLR (Pt 73) 721 and Eyorokoromo V State (1979) 6-9 SC 3. Section 271 of the ACJA and Section 36 (6)(a) of the 1999 Constitution. </a:t>
            </a:r>
            <a:endParaRPr lang="en-US" dirty="0"/>
          </a:p>
          <a:p>
            <a:pPr algn="just"/>
            <a:endParaRPr lang="en-US" dirty="0"/>
          </a:p>
        </p:txBody>
      </p:sp>
    </p:spTree>
    <p:extLst>
      <p:ext uri="{BB962C8B-B14F-4D97-AF65-F5344CB8AC3E}">
        <p14:creationId xmlns:p14="http://schemas.microsoft.com/office/powerpoint/2010/main" val="1101121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285581"/>
          </a:xfrm>
        </p:spPr>
        <p:txBody>
          <a:bodyPr>
            <a:normAutofit fontScale="90000"/>
          </a:bodyPr>
          <a:lstStyle/>
          <a:p>
            <a:r>
              <a:rPr lang="en-AE" b="1" dirty="0"/>
              <a:t>Mandatory Requirements for a Valid Arraignment</a:t>
            </a:r>
            <a:endParaRPr lang="en-US" dirty="0"/>
          </a:p>
        </p:txBody>
      </p:sp>
      <p:sp>
        <p:nvSpPr>
          <p:cNvPr id="3" name="Content Placeholder 2"/>
          <p:cNvSpPr>
            <a:spLocks noGrp="1"/>
          </p:cNvSpPr>
          <p:nvPr>
            <p:ph idx="1"/>
          </p:nvPr>
        </p:nvSpPr>
        <p:spPr/>
        <p:txBody>
          <a:bodyPr>
            <a:normAutofit lnSpcReduction="10000"/>
          </a:bodyPr>
          <a:lstStyle/>
          <a:p>
            <a:pPr lvl="0"/>
            <a:r>
              <a:rPr lang="en-US" dirty="0"/>
              <a:t>The defendant shall take his plea in the dock;</a:t>
            </a:r>
          </a:p>
          <a:p>
            <a:pPr lvl="0"/>
            <a:r>
              <a:rPr lang="en-US" dirty="0"/>
              <a:t>Brought before the court unfettered unless the court sees cause otherwise to order:</a:t>
            </a:r>
          </a:p>
          <a:p>
            <a:pPr lvl="0"/>
            <a:r>
              <a:rPr lang="en-US" dirty="0"/>
              <a:t>The charge or information shall be read over and explained to him to the satisfaction of the court by the registrar or other officer of the court; </a:t>
            </a:r>
          </a:p>
          <a:p>
            <a:pPr lvl="0"/>
            <a:r>
              <a:rPr lang="en-US" dirty="0"/>
              <a:t>The defendant shall be called upon to plead instantly unless, where the person is entitled to service of the information, he objects to the non-service and where the court finds that he has not be been duly served. </a:t>
            </a:r>
          </a:p>
          <a:p>
            <a:endParaRPr lang="en-US" dirty="0"/>
          </a:p>
        </p:txBody>
      </p:sp>
    </p:spTree>
    <p:extLst>
      <p:ext uri="{BB962C8B-B14F-4D97-AF65-F5344CB8AC3E}">
        <p14:creationId xmlns:p14="http://schemas.microsoft.com/office/powerpoint/2010/main" val="3178344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9F7C4-F13C-8540-3E76-C8297950B312}"/>
              </a:ext>
            </a:extLst>
          </p:cNvPr>
          <p:cNvSpPr>
            <a:spLocks noGrp="1"/>
          </p:cNvSpPr>
          <p:nvPr>
            <p:ph type="title"/>
          </p:nvPr>
        </p:nvSpPr>
        <p:spPr/>
        <p:txBody>
          <a:bodyPr/>
          <a:lstStyle/>
          <a:p>
            <a:r>
              <a:rPr lang="en-GB" b="1" dirty="0"/>
              <a:t>Contd.</a:t>
            </a:r>
          </a:p>
        </p:txBody>
      </p:sp>
      <p:sp>
        <p:nvSpPr>
          <p:cNvPr id="3" name="Content Placeholder 2">
            <a:extLst>
              <a:ext uri="{FF2B5EF4-FFF2-40B4-BE49-F238E27FC236}">
                <a16:creationId xmlns:a16="http://schemas.microsoft.com/office/drawing/2014/main" id="{760273A3-0155-8062-9E22-4DCE6D005DB1}"/>
              </a:ext>
            </a:extLst>
          </p:cNvPr>
          <p:cNvSpPr>
            <a:spLocks noGrp="1"/>
          </p:cNvSpPr>
          <p:nvPr>
            <p:ph idx="1"/>
          </p:nvPr>
        </p:nvSpPr>
        <p:spPr/>
        <p:txBody>
          <a:bodyPr>
            <a:normAutofit fontScale="92500" lnSpcReduction="20000"/>
          </a:bodyPr>
          <a:lstStyle/>
          <a:p>
            <a:pPr lvl="0"/>
            <a:r>
              <a:rPr lang="en-US" dirty="0"/>
              <a:t>The court shall record the fact that it is satisfied that the defendant understands the charge or information read over and explained to him in the language he understands, </a:t>
            </a:r>
          </a:p>
          <a:p>
            <a:pPr lvl="0"/>
            <a:r>
              <a:rPr lang="en-US" dirty="0"/>
              <a:t>The trial court shall record the plea of the defendant to the charge or information as nearly as possible in the words used by him.</a:t>
            </a:r>
          </a:p>
          <a:p>
            <a:pPr marL="0" indent="0">
              <a:buNone/>
            </a:pPr>
            <a:r>
              <a:rPr lang="en-AE" dirty="0"/>
              <a:t>Section 356</a:t>
            </a:r>
            <a:r>
              <a:rPr lang="en-US" dirty="0"/>
              <a:t> of </a:t>
            </a:r>
            <a:r>
              <a:rPr lang="en-AE" dirty="0"/>
              <a:t>ACJA</a:t>
            </a:r>
            <a:r>
              <a:rPr lang="en-US" dirty="0"/>
              <a:t> generally</a:t>
            </a:r>
            <a:r>
              <a:rPr lang="en-AE" dirty="0"/>
              <a:t>.</a:t>
            </a:r>
            <a:endParaRPr lang="en-US" dirty="0"/>
          </a:p>
          <a:p>
            <a:pPr marL="0" indent="0">
              <a:buNone/>
            </a:pPr>
            <a:r>
              <a:rPr lang="en-US" dirty="0"/>
              <a:t>The above requirements must be complete and co-exist for a valid arraignment to take place. See </a:t>
            </a:r>
            <a:r>
              <a:rPr lang="en-US" b="1" dirty="0"/>
              <a:t>FRN V. Abubakar (2019) LPELR – 46533 (SC), </a:t>
            </a:r>
            <a:r>
              <a:rPr lang="en-AE" b="1" dirty="0"/>
              <a:t>Okoro v. State (1998) 14 NWLR (Pt 584) 181, </a:t>
            </a:r>
            <a:r>
              <a:rPr lang="en-AE" b="1" dirty="0" err="1"/>
              <a:t>Kajubo</a:t>
            </a:r>
            <a:r>
              <a:rPr lang="en-AE" b="1" dirty="0"/>
              <a:t> v. State (1988) 1 NWLR (Pt 73) 721 and Kalu v. State (1998) 13 NWLR (Pt 583) 531</a:t>
            </a:r>
            <a:endParaRPr lang="en-US" b="1" dirty="0"/>
          </a:p>
          <a:p>
            <a:endParaRPr lang="en-GB" dirty="0"/>
          </a:p>
        </p:txBody>
      </p:sp>
    </p:spTree>
    <p:extLst>
      <p:ext uri="{BB962C8B-B14F-4D97-AF65-F5344CB8AC3E}">
        <p14:creationId xmlns:p14="http://schemas.microsoft.com/office/powerpoint/2010/main" val="7296779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1941</TotalTime>
  <Words>5403</Words>
  <Application>Microsoft Office PowerPoint</Application>
  <PresentationFormat>Widescreen</PresentationFormat>
  <Paragraphs>315</Paragraphs>
  <Slides>59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Calibri</vt:lpstr>
      <vt:lpstr>Garamond</vt:lpstr>
      <vt:lpstr>Organic</vt:lpstr>
      <vt:lpstr>THE ROLE OF COURT IN PROMOTING EFFECTIVE IMPLEMENTATION OF THE ACJA  &amp; ACJLs</vt:lpstr>
      <vt:lpstr>Introduction</vt:lpstr>
      <vt:lpstr>EXPECTED OUTCOME</vt:lpstr>
      <vt:lpstr>Criminal Courts of First Instance (Trial Courts) for ACJA</vt:lpstr>
      <vt:lpstr>Contd.</vt:lpstr>
      <vt:lpstr>Trial</vt:lpstr>
      <vt:lpstr>Arraignment</vt:lpstr>
      <vt:lpstr>Mandatory Requirements for a Valid Arraignment</vt:lpstr>
      <vt:lpstr>Contd.</vt:lpstr>
      <vt:lpstr>Plea</vt:lpstr>
      <vt:lpstr> Effects of plea</vt:lpstr>
      <vt:lpstr>Effects of Plea</vt:lpstr>
      <vt:lpstr>Challenge to jurisdiction/other objections</vt:lpstr>
      <vt:lpstr>Defendant not represented by a Legal Practitioner Section 358(a) ACJA. </vt:lpstr>
      <vt:lpstr>Defendant not represented by a Legal Practitioner in Capital Offences Section 395 ACJA. </vt:lpstr>
      <vt:lpstr>Role of trial Court at Trial</vt:lpstr>
      <vt:lpstr>Role of trial Court at Trial</vt:lpstr>
      <vt:lpstr>Application for Stay Proceedings is not Allowed </vt:lpstr>
      <vt:lpstr>Role of the Trial Court in Plea Bargain Agreement</vt:lpstr>
      <vt:lpstr>Pre-conditions for Plea bargain </vt:lpstr>
      <vt:lpstr>continued</vt:lpstr>
      <vt:lpstr>Contents of a plea bargain agreement</vt:lpstr>
      <vt:lpstr>The Judge and Plea-Bargain</vt:lpstr>
      <vt:lpstr>Judicial Discretion in Accepting or Rejecting Plea Bargain Agreements </vt:lpstr>
      <vt:lpstr>Witness Protection</vt:lpstr>
      <vt:lpstr>Sanction for exposing identity of Witnesses or Victims</vt:lpstr>
      <vt:lpstr>Witness Expenses</vt:lpstr>
      <vt:lpstr>Appellate Courts </vt:lpstr>
      <vt:lpstr>Court Registrar and Administrators</vt:lpstr>
      <vt:lpstr>Functions of Court Registrars</vt:lpstr>
      <vt:lpstr>Continued</vt:lpstr>
      <vt:lpstr>Primary Functions of Registrars: </vt:lpstr>
      <vt:lpstr>Continued </vt:lpstr>
      <vt:lpstr>Continued </vt:lpstr>
      <vt:lpstr>Continued </vt:lpstr>
      <vt:lpstr>Continued </vt:lpstr>
      <vt:lpstr>Roles of Registrar Under the ACJA, ACJL (Kaduna and Plateau States)</vt:lpstr>
      <vt:lpstr>Contd.</vt:lpstr>
      <vt:lpstr>Contd.</vt:lpstr>
      <vt:lpstr>Contd.</vt:lpstr>
      <vt:lpstr>Contd.</vt:lpstr>
      <vt:lpstr>Challenges faced by Courts </vt:lpstr>
      <vt:lpstr>Contd.</vt:lpstr>
      <vt:lpstr>The Ideal Court Registry </vt:lpstr>
      <vt:lpstr>Need for proper coordination of all personnel</vt:lpstr>
      <vt:lpstr>Modern Management Tools for the Registry</vt:lpstr>
      <vt:lpstr>Use of Technology for Court Reporting</vt:lpstr>
      <vt:lpstr>Statistics-Driven Court Management System</vt:lpstr>
      <vt:lpstr>Court Computerization</vt:lpstr>
      <vt:lpstr>Information Centres and Customer Service Charters</vt:lpstr>
      <vt:lpstr>Improving Courts Infrastructural Facilities</vt:lpstr>
      <vt:lpstr>Effective Case Management Systems</vt:lpstr>
      <vt:lpstr>Continued</vt:lpstr>
      <vt:lpstr>Transparent Complaints Procedure (TCP)</vt:lpstr>
      <vt:lpstr>Regular Press Conferences</vt:lpstr>
      <vt:lpstr>Publication of Annual Reports</vt:lpstr>
      <vt:lpstr>Electronic filing-the future</vt:lpstr>
      <vt:lpstr>Benefits of an Ideal Registry</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COURT IN PROMOTING EFFECTIVE IMPLEMENTATION OF THE ACJA  &amp; ACJLs</dc:title>
  <dc:creator>CSLS</dc:creator>
  <cp:lastModifiedBy>Yemi 1</cp:lastModifiedBy>
  <cp:revision>210</cp:revision>
  <dcterms:created xsi:type="dcterms:W3CDTF">2022-08-01T16:35:08Z</dcterms:created>
  <dcterms:modified xsi:type="dcterms:W3CDTF">2022-08-04T21:38:05Z</dcterms:modified>
</cp:coreProperties>
</file>